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97" r:id="rId3"/>
    <p:sldId id="270" r:id="rId4"/>
    <p:sldId id="256" r:id="rId5"/>
    <p:sldId id="268" r:id="rId6"/>
    <p:sldId id="272" r:id="rId7"/>
    <p:sldId id="262" r:id="rId8"/>
    <p:sldId id="269" r:id="rId9"/>
    <p:sldId id="277" r:id="rId10"/>
    <p:sldId id="273" r:id="rId11"/>
    <p:sldId id="264" r:id="rId12"/>
    <p:sldId id="274" r:id="rId13"/>
    <p:sldId id="265" r:id="rId14"/>
    <p:sldId id="266" r:id="rId15"/>
    <p:sldId id="267" r:id="rId16"/>
    <p:sldId id="275" r:id="rId17"/>
    <p:sldId id="257" r:id="rId18"/>
    <p:sldId id="258" r:id="rId19"/>
    <p:sldId id="276" r:id="rId20"/>
    <p:sldId id="288" r:id="rId21"/>
    <p:sldId id="289" r:id="rId22"/>
    <p:sldId id="290" r:id="rId23"/>
    <p:sldId id="291" r:id="rId24"/>
    <p:sldId id="292" r:id="rId25"/>
    <p:sldId id="293" r:id="rId26"/>
    <p:sldId id="294" r:id="rId27"/>
    <p:sldId id="296" r:id="rId28"/>
    <p:sldId id="295" r:id="rId29"/>
    <p:sldId id="300" r:id="rId30"/>
    <p:sldId id="327" r:id="rId31"/>
    <p:sldId id="328" r:id="rId32"/>
    <p:sldId id="329" r:id="rId33"/>
    <p:sldId id="330" r:id="rId3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41D5"/>
    <a:srgbClr val="0B5F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ä¸­åº¦æ ·å¼ 2 - å¼ºè°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8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8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8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8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0160" y="635"/>
            <a:ext cx="792480" cy="460375"/>
          </a:xfrm>
          <a:prstGeom prst="rect">
            <a:avLst/>
          </a:prstGeom>
          <a:noFill/>
        </p:spPr>
        <p:txBody>
          <a:bodyPr wrap="none" rtlCol="0">
            <a:spAutoFit/>
          </a:bodyPr>
          <a:p>
            <a:r>
              <a:rPr lang="zh-CN" altLang="en-US" sz="2400"/>
              <a:t>目录</a:t>
            </a:r>
            <a:endParaRPr lang="zh-CN" altLang="en-US" sz="2400"/>
          </a:p>
        </p:txBody>
      </p:sp>
      <p:sp>
        <p:nvSpPr>
          <p:cNvPr id="5" name="文本框 4"/>
          <p:cNvSpPr txBox="1"/>
          <p:nvPr/>
        </p:nvSpPr>
        <p:spPr>
          <a:xfrm>
            <a:off x="2905760" y="1722120"/>
            <a:ext cx="4378325" cy="2306955"/>
          </a:xfrm>
          <a:prstGeom prst="rect">
            <a:avLst/>
          </a:prstGeom>
          <a:noFill/>
        </p:spPr>
        <p:txBody>
          <a:bodyPr wrap="none" rtlCol="0">
            <a:spAutoFit/>
          </a:bodyPr>
          <a:p>
            <a:r>
              <a:rPr lang="en-US" altLang="zh-CN"/>
              <a:t>1.POS</a:t>
            </a:r>
            <a:r>
              <a:rPr lang="zh-CN" altLang="en-US"/>
              <a:t>共识机制</a:t>
            </a:r>
            <a:endParaRPr lang="zh-CN" altLang="en-US"/>
          </a:p>
          <a:p>
            <a:r>
              <a:rPr lang="en-US" altLang="zh-CN"/>
              <a:t>2.</a:t>
            </a:r>
            <a:r>
              <a:rPr lang="zh-CN" altLang="en-US"/>
              <a:t>传统</a:t>
            </a:r>
            <a:r>
              <a:rPr lang="en-US" altLang="zh-CN"/>
              <a:t>DPOS</a:t>
            </a:r>
            <a:r>
              <a:rPr lang="zh-CN" altLang="en-US"/>
              <a:t>共识机制</a:t>
            </a:r>
            <a:endParaRPr lang="zh-CN" altLang="en-US"/>
          </a:p>
          <a:p>
            <a:r>
              <a:rPr lang="en-US" altLang="zh-CN"/>
              <a:t>3.</a:t>
            </a:r>
            <a:r>
              <a:rPr lang="zh-CN" altLang="en-US"/>
              <a:t>初级</a:t>
            </a:r>
            <a:r>
              <a:rPr lang="en-US" altLang="zh-CN"/>
              <a:t>BFT-DPOS</a:t>
            </a:r>
            <a:r>
              <a:rPr lang="zh-CN" altLang="en-US"/>
              <a:t>共识机制</a:t>
            </a:r>
            <a:endParaRPr lang="zh-CN" altLang="en-US"/>
          </a:p>
          <a:p>
            <a:r>
              <a:rPr lang="en-US" altLang="zh-CN"/>
              <a:t>4.EOS</a:t>
            </a:r>
            <a:r>
              <a:rPr lang="zh-CN" altLang="en-US"/>
              <a:t>的</a:t>
            </a:r>
            <a:r>
              <a:rPr lang="en-US" altLang="zh-CN"/>
              <a:t>BFT-DPOS</a:t>
            </a:r>
            <a:r>
              <a:rPr lang="zh-CN" altLang="en-US"/>
              <a:t>共识机制</a:t>
            </a:r>
            <a:endParaRPr lang="zh-CN" altLang="en-US"/>
          </a:p>
          <a:p>
            <a:r>
              <a:rPr lang="en-US" altLang="zh-CN"/>
              <a:t>5.</a:t>
            </a:r>
            <a:r>
              <a:rPr lang="zh-CN" altLang="en-US"/>
              <a:t>星云链的</a:t>
            </a:r>
            <a:r>
              <a:rPr lang="en-US" altLang="zh-CN"/>
              <a:t>DPOS</a:t>
            </a:r>
            <a:r>
              <a:rPr lang="zh-CN" altLang="en-US"/>
              <a:t>共识机制</a:t>
            </a:r>
            <a:endParaRPr lang="zh-CN" altLang="en-US"/>
          </a:p>
          <a:p>
            <a:r>
              <a:rPr lang="en-US" altLang="zh-CN"/>
              <a:t>6.Tendermint</a:t>
            </a:r>
            <a:r>
              <a:rPr lang="zh-CN" altLang="en-US"/>
              <a:t>共识机制</a:t>
            </a:r>
            <a:endParaRPr lang="zh-CN" altLang="en-US"/>
          </a:p>
          <a:p>
            <a:r>
              <a:rPr lang="en-US" altLang="zh-CN"/>
              <a:t>7.</a:t>
            </a:r>
            <a:r>
              <a:rPr lang="zh-CN" altLang="en-US"/>
              <a:t>基于</a:t>
            </a:r>
            <a:r>
              <a:rPr lang="en-US" altLang="zh-CN"/>
              <a:t>Tendermint</a:t>
            </a:r>
            <a:r>
              <a:rPr lang="zh-CN" altLang="en-US"/>
              <a:t>改造的</a:t>
            </a:r>
            <a:r>
              <a:rPr lang="en-US" altLang="zh-CN"/>
              <a:t>DPOS</a:t>
            </a:r>
            <a:r>
              <a:rPr lang="zh-CN" altLang="en-US"/>
              <a:t>共识机制</a:t>
            </a:r>
            <a:endParaRPr lang="zh-CN" altLang="en-US"/>
          </a:p>
          <a:p>
            <a:r>
              <a:rPr lang="en-US" altLang="zh-CN"/>
              <a:t>8.Chain33 DPOS</a:t>
            </a:r>
            <a:r>
              <a:rPr lang="zh-CN" altLang="en-US"/>
              <a:t>共识机制</a:t>
            </a: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0" y="-8255"/>
            <a:ext cx="2677795" cy="368300"/>
          </a:xfrm>
          <a:prstGeom prst="rect">
            <a:avLst/>
          </a:prstGeom>
          <a:solidFill>
            <a:schemeClr val="accent2"/>
          </a:solidFill>
        </p:spPr>
        <p:txBody>
          <a:bodyPr wrap="none" rtlCol="0" anchor="t">
            <a:spAutoFit/>
          </a:bodyPr>
          <a:p>
            <a:pPr lvl="0" algn="l"/>
            <a:r>
              <a:rPr lang="zh-CN" altLang="en-US">
                <a:sym typeface="+mn-ea"/>
              </a:rPr>
              <a:t>初级BFT-DPOS共识机制</a:t>
            </a:r>
            <a:endParaRPr lang="zh-CN" altLang="en-US">
              <a:sym typeface="+mn-ea"/>
            </a:endParaRPr>
          </a:p>
        </p:txBody>
      </p:sp>
      <p:sp>
        <p:nvSpPr>
          <p:cNvPr id="5" name="文本框 4"/>
          <p:cNvSpPr txBox="1"/>
          <p:nvPr/>
        </p:nvSpPr>
        <p:spPr>
          <a:xfrm>
            <a:off x="1101725" y="939800"/>
            <a:ext cx="9989185" cy="1753235"/>
          </a:xfrm>
          <a:prstGeom prst="rect">
            <a:avLst/>
          </a:prstGeom>
          <a:noFill/>
        </p:spPr>
        <p:txBody>
          <a:bodyPr wrap="square" rtlCol="0" anchor="t">
            <a:spAutoFit/>
          </a:bodyPr>
          <a:p>
            <a:r>
              <a:rPr lang="zh-CN" altLang="en-US"/>
              <a:t>每个见证人出块时依然全网广播，其他见证人收到新区块后，立即对此区块进行验证，并将验证签名完成的区块立即返回出块见证人，不需等待其他见证人自己出块时再确认。从当前的出块见证人看来，他生产了一个区块，并全网广播，然后陆续收到了其他见证人对此区块的确认，在收到 2/3 见证人确认的瞬间，区块（包括其中的交易）就不可逆了。</a:t>
            </a:r>
            <a:endParaRPr lang="zh-CN" altLang="en-US"/>
          </a:p>
          <a:p>
            <a:endParaRPr lang="zh-CN" altLang="en-US"/>
          </a:p>
          <a:p>
            <a:r>
              <a:rPr lang="zh-CN" altLang="en-US"/>
              <a:t>交易确认时间大大缩短，从 45 秒缩短至 3 秒左右（主要为等待生产区块的时间）。</a:t>
            </a:r>
            <a:endParaRPr lang="zh-CN" altLang="en-US"/>
          </a:p>
        </p:txBody>
      </p:sp>
      <p:pic>
        <p:nvPicPr>
          <p:cNvPr id="6" name="图片 5"/>
          <p:cNvPicPr>
            <a:picLocks noChangeAspect="1"/>
          </p:cNvPicPr>
          <p:nvPr/>
        </p:nvPicPr>
        <p:blipFill>
          <a:blip r:embed="rId1"/>
          <a:stretch>
            <a:fillRect/>
          </a:stretch>
        </p:blipFill>
        <p:spPr>
          <a:xfrm>
            <a:off x="3215005" y="2995930"/>
            <a:ext cx="4547870" cy="246443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614295" y="2339975"/>
            <a:ext cx="6963410" cy="1325880"/>
          </a:xfrm>
        </p:spPr>
        <p:txBody>
          <a:bodyPr>
            <a:normAutofit fontScale="90000"/>
          </a:bodyPr>
          <a:p>
            <a:pPr algn="ctr"/>
            <a:r>
              <a:rPr lang="en-US" altLang="zh-CN">
                <a:sym typeface="+mn-ea"/>
              </a:rPr>
              <a:t>4.</a:t>
            </a:r>
            <a:r>
              <a:rPr lang="zh-CN" altLang="en-US">
                <a:sym typeface="+mn-ea"/>
              </a:rPr>
              <a:t>EOS的BFT-DPOS共识</a:t>
            </a:r>
            <a:r>
              <a:rPr lang="zh-CN" altLang="en-US"/>
              <a:t>机制</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270" y="5080"/>
            <a:ext cx="2461260" cy="368300"/>
          </a:xfrm>
          <a:prstGeom prst="rect">
            <a:avLst/>
          </a:prstGeom>
          <a:solidFill>
            <a:schemeClr val="accent2"/>
          </a:solidFill>
        </p:spPr>
        <p:txBody>
          <a:bodyPr wrap="none" rtlCol="0" anchor="t">
            <a:spAutoFit/>
          </a:bodyPr>
          <a:p>
            <a:pPr lvl="0" algn="l"/>
            <a:r>
              <a:rPr lang="zh-CN" altLang="en-US">
                <a:sym typeface="+mn-ea"/>
              </a:rPr>
              <a:t>EOS的BFT-DPOS共识</a:t>
            </a:r>
            <a:endParaRPr lang="zh-CN" altLang="en-US">
              <a:sym typeface="+mn-ea"/>
            </a:endParaRPr>
          </a:p>
        </p:txBody>
      </p:sp>
      <p:sp>
        <p:nvSpPr>
          <p:cNvPr id="5" name="文本框 4"/>
          <p:cNvSpPr txBox="1"/>
          <p:nvPr/>
        </p:nvSpPr>
        <p:spPr>
          <a:xfrm>
            <a:off x="1153160" y="769620"/>
            <a:ext cx="8247380" cy="368300"/>
          </a:xfrm>
          <a:prstGeom prst="rect">
            <a:avLst/>
          </a:prstGeom>
          <a:noFill/>
        </p:spPr>
        <p:txBody>
          <a:bodyPr wrap="square" rtlCol="0" anchor="t">
            <a:spAutoFit/>
          </a:bodyPr>
          <a:p>
            <a:r>
              <a:rPr lang="zh-CN" altLang="en-US"/>
              <a:t>EOS 最终采用了BFT-DPoS共识机制从而达到了500毫秒的出块间隔。</a:t>
            </a:r>
            <a:endParaRPr lang="zh-CN" altLang="en-US"/>
          </a:p>
        </p:txBody>
      </p:sp>
      <p:sp>
        <p:nvSpPr>
          <p:cNvPr id="6" name="文本框 5"/>
          <p:cNvSpPr txBox="1"/>
          <p:nvPr/>
        </p:nvSpPr>
        <p:spPr>
          <a:xfrm>
            <a:off x="1153160" y="2800350"/>
            <a:ext cx="9502140" cy="1753235"/>
          </a:xfrm>
          <a:prstGeom prst="rect">
            <a:avLst/>
          </a:prstGeom>
          <a:noFill/>
        </p:spPr>
        <p:txBody>
          <a:bodyPr wrap="square" rtlCol="0" anchor="t">
            <a:spAutoFit/>
          </a:bodyPr>
          <a:p>
            <a:r>
              <a:rPr lang="zh-CN" altLang="en-US"/>
              <a:t>该机制的具体过程是：</a:t>
            </a:r>
            <a:endParaRPr lang="zh-CN" altLang="en-US"/>
          </a:p>
          <a:p>
            <a:r>
              <a:rPr lang="zh-CN" altLang="en-US"/>
              <a:t>EOS的持有者通过投票系统对各个超级节点竞选者进行投票，选出21个节点为超级节点。</a:t>
            </a:r>
            <a:endParaRPr lang="zh-CN" altLang="en-US"/>
          </a:p>
          <a:p>
            <a:r>
              <a:rPr lang="zh-CN" altLang="en-US"/>
              <a:t>这21个超级节点以自身的网络资源状况商议出一个出块权拥有顺序。</a:t>
            </a:r>
            <a:endParaRPr lang="zh-CN" altLang="en-US"/>
          </a:p>
          <a:p>
            <a:r>
              <a:rPr lang="zh-CN" altLang="en-US"/>
              <a:t>在每个超级节点拥有出块权时，以间隔为500毫秒(500毫秒是EOS团队通过大量实验测试得出的当前网络状态下可达到的最小的稳定状态下的出块间隔)连续产生12个新区块，然后切换到下一个超级节点连续产生之后的12个区块。</a:t>
            </a:r>
            <a:endParaRPr lang="zh-CN" altLang="en-US"/>
          </a:p>
        </p:txBody>
      </p:sp>
      <p:pic>
        <p:nvPicPr>
          <p:cNvPr id="7" name="图片 6"/>
          <p:cNvPicPr>
            <a:picLocks noChangeAspect="1"/>
          </p:cNvPicPr>
          <p:nvPr/>
        </p:nvPicPr>
        <p:blipFill>
          <a:blip r:embed="rId1"/>
          <a:stretch>
            <a:fillRect/>
          </a:stretch>
        </p:blipFill>
        <p:spPr>
          <a:xfrm>
            <a:off x="3759835" y="1322070"/>
            <a:ext cx="3426460" cy="1065530"/>
          </a:xfrm>
          <a:prstGeom prst="rect">
            <a:avLst/>
          </a:prstGeom>
        </p:spPr>
      </p:pic>
      <p:sp>
        <p:nvSpPr>
          <p:cNvPr id="8" name="文本框 7"/>
          <p:cNvSpPr txBox="1"/>
          <p:nvPr/>
        </p:nvSpPr>
        <p:spPr>
          <a:xfrm>
            <a:off x="1153160" y="4945380"/>
            <a:ext cx="9501505" cy="645160"/>
          </a:xfrm>
          <a:prstGeom prst="rect">
            <a:avLst/>
          </a:prstGeom>
          <a:noFill/>
        </p:spPr>
        <p:txBody>
          <a:bodyPr wrap="square" rtlCol="0" anchor="t">
            <a:spAutoFit/>
          </a:bodyPr>
          <a:p>
            <a:r>
              <a:rPr lang="zh-CN" altLang="en-US"/>
              <a:t>该方式可以保证一个超级节点可以连续以500毫秒的间隔产生区块，因为在同一超级节点产生新区块时不受当前网络状况的影响，</a:t>
            </a:r>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961390" y="722630"/>
            <a:ext cx="9827895" cy="1753235"/>
          </a:xfrm>
          <a:prstGeom prst="rect">
            <a:avLst/>
          </a:prstGeom>
          <a:noFill/>
        </p:spPr>
        <p:txBody>
          <a:bodyPr wrap="square" rtlCol="0" anchor="t">
            <a:spAutoFit/>
          </a:bodyPr>
          <a:p>
            <a:r>
              <a:rPr lang="zh-CN" altLang="en-US"/>
              <a:t>由于网络的延迟很难使得其他节点对已经产生的区块进行确认，使其成为不可逆区块。因此EOS引入了 BFT协议，当超级节点A产生第一个新区块后，A将该区块进行签名并广播给其他超级节点，其他超级节点对该区块进行验证后对其进行签名并返回给A节点，当A节点收到来自14个不同节点签名的区块后，该区块就成为不可逆区块串联到之前的区块链中(以500毫秒产生新区块的过程和对区块进行BFT协议共识的过程在超级节点中是同时进行的，即确认过程不影响超级节点产生新的区块)。</a:t>
            </a:r>
            <a:endParaRPr lang="zh-CN" altLang="en-US"/>
          </a:p>
        </p:txBody>
      </p:sp>
      <p:sp>
        <p:nvSpPr>
          <p:cNvPr id="5" name="文本框 4"/>
          <p:cNvSpPr txBox="1"/>
          <p:nvPr/>
        </p:nvSpPr>
        <p:spPr>
          <a:xfrm>
            <a:off x="961390" y="4953635"/>
            <a:ext cx="9827260" cy="922020"/>
          </a:xfrm>
          <a:prstGeom prst="rect">
            <a:avLst/>
          </a:prstGeom>
          <a:noFill/>
        </p:spPr>
        <p:txBody>
          <a:bodyPr wrap="square" rtlCol="0" anchor="t">
            <a:spAutoFit/>
          </a:bodyPr>
          <a:p>
            <a:r>
              <a:rPr lang="zh-CN" altLang="en-US"/>
              <a:t>EOS团队通过大量实验测试，在当前的网络状况下，一个超级节点广播一个新区块并确认的过程可在1秒的时间内完成。因此，每个新区块的产生到成为不可逆区块最多需要1.5秒的时间，这就使得跨链通信的时延大大缩小。</a:t>
            </a:r>
            <a:endParaRPr lang="zh-CN" altLang="en-US"/>
          </a:p>
        </p:txBody>
      </p:sp>
      <p:sp>
        <p:nvSpPr>
          <p:cNvPr id="3" name="文本框 2"/>
          <p:cNvSpPr txBox="1"/>
          <p:nvPr/>
        </p:nvSpPr>
        <p:spPr>
          <a:xfrm>
            <a:off x="-1270" y="-4445"/>
            <a:ext cx="2461260" cy="368300"/>
          </a:xfrm>
          <a:prstGeom prst="rect">
            <a:avLst/>
          </a:prstGeom>
          <a:solidFill>
            <a:schemeClr val="accent2"/>
          </a:solidFill>
        </p:spPr>
        <p:txBody>
          <a:bodyPr wrap="none" rtlCol="0" anchor="t">
            <a:spAutoFit/>
          </a:bodyPr>
          <a:p>
            <a:pPr lvl="0" algn="l"/>
            <a:r>
              <a:rPr lang="zh-CN" altLang="en-US">
                <a:sym typeface="+mn-ea"/>
              </a:rPr>
              <a:t>EOS的BFT-DPOS共识</a:t>
            </a:r>
            <a:endParaRPr lang="zh-CN" altLang="en-US">
              <a:sym typeface="+mn-ea"/>
            </a:endParaRPr>
          </a:p>
        </p:txBody>
      </p:sp>
      <p:pic>
        <p:nvPicPr>
          <p:cNvPr id="6" name="图片 5"/>
          <p:cNvPicPr>
            <a:picLocks noChangeAspect="1"/>
          </p:cNvPicPr>
          <p:nvPr/>
        </p:nvPicPr>
        <p:blipFill>
          <a:blip r:embed="rId1"/>
          <a:stretch>
            <a:fillRect/>
          </a:stretch>
        </p:blipFill>
        <p:spPr>
          <a:xfrm>
            <a:off x="961390" y="2593975"/>
            <a:ext cx="7585075" cy="1566545"/>
          </a:xfrm>
          <a:prstGeom prst="rect">
            <a:avLst/>
          </a:prstGeom>
        </p:spPr>
      </p:pic>
      <p:sp>
        <p:nvSpPr>
          <p:cNvPr id="7" name="文本框 6"/>
          <p:cNvSpPr txBox="1"/>
          <p:nvPr/>
        </p:nvSpPr>
        <p:spPr>
          <a:xfrm>
            <a:off x="961390" y="4372610"/>
            <a:ext cx="8194040" cy="368300"/>
          </a:xfrm>
          <a:prstGeom prst="rect">
            <a:avLst/>
          </a:prstGeom>
          <a:noFill/>
        </p:spPr>
        <p:txBody>
          <a:bodyPr wrap="square" rtlCol="0" anchor="t">
            <a:spAutoFit/>
          </a:bodyPr>
          <a:p>
            <a:r>
              <a:rPr lang="zh-CN" altLang="en-US"/>
              <a:t>区块生成和确认以pipeline的方式进行，是同时进行的，加快了出块速度。</a:t>
            </a:r>
            <a:endParaRPr lang="zh-CN" altLang="en-US"/>
          </a:p>
        </p:txBody>
      </p:sp>
      <p:sp>
        <p:nvSpPr>
          <p:cNvPr id="8" name="文本框 7"/>
          <p:cNvSpPr txBox="1"/>
          <p:nvPr/>
        </p:nvSpPr>
        <p:spPr>
          <a:xfrm>
            <a:off x="9155430" y="2915920"/>
            <a:ext cx="1585595" cy="460375"/>
          </a:xfrm>
          <a:prstGeom prst="rect">
            <a:avLst/>
          </a:prstGeom>
          <a:noFill/>
        </p:spPr>
        <p:txBody>
          <a:bodyPr wrap="square" rtlCol="0">
            <a:spAutoFit/>
          </a:bodyPr>
          <a:p>
            <a:r>
              <a:rPr lang="zh-CN" altLang="en-US" sz="1200">
                <a:solidFill>
                  <a:srgbClr val="FF0000"/>
                </a:solidFill>
              </a:rPr>
              <a:t>以每个节点每次连续生产</a:t>
            </a:r>
            <a:r>
              <a:rPr lang="en-US" altLang="zh-CN" sz="1200">
                <a:solidFill>
                  <a:srgbClr val="FF0000"/>
                </a:solidFill>
              </a:rPr>
              <a:t>6</a:t>
            </a:r>
            <a:r>
              <a:rPr lang="zh-CN" altLang="en-US" sz="1200">
                <a:solidFill>
                  <a:srgbClr val="FF0000"/>
                </a:solidFill>
              </a:rPr>
              <a:t>个区块为例</a:t>
            </a:r>
            <a:endParaRPr lang="zh-CN" altLang="en-US" sz="1200">
              <a:solidFill>
                <a:srgbClr val="FF0000"/>
              </a:solidFill>
            </a:endParaRPr>
          </a:p>
        </p:txBody>
      </p:sp>
      <p:cxnSp>
        <p:nvCxnSpPr>
          <p:cNvPr id="9" name="直接箭头连接符 8"/>
          <p:cNvCxnSpPr>
            <a:stCxn id="8" idx="1"/>
          </p:cNvCxnSpPr>
          <p:nvPr/>
        </p:nvCxnSpPr>
        <p:spPr>
          <a:xfrm flipH="1" flipV="1">
            <a:off x="8460105" y="3140710"/>
            <a:ext cx="695325" cy="571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3872230" y="1063625"/>
            <a:ext cx="3021330" cy="1311910"/>
          </a:xfrm>
          <a:prstGeom prst="rect">
            <a:avLst/>
          </a:prstGeom>
        </p:spPr>
      </p:pic>
      <p:sp>
        <p:nvSpPr>
          <p:cNvPr id="5" name="文本框 4"/>
          <p:cNvSpPr txBox="1"/>
          <p:nvPr/>
        </p:nvSpPr>
        <p:spPr>
          <a:xfrm>
            <a:off x="781050" y="2823210"/>
            <a:ext cx="10629265" cy="2861310"/>
          </a:xfrm>
          <a:prstGeom prst="rect">
            <a:avLst/>
          </a:prstGeom>
          <a:noFill/>
        </p:spPr>
        <p:txBody>
          <a:bodyPr wrap="square" rtlCol="0" anchor="t">
            <a:spAutoFit/>
          </a:bodyPr>
          <a:p>
            <a:r>
              <a:rPr lang="zh-CN" altLang="en-US"/>
              <a:t>上述过程虽然可以保证同一超级节点产生新区块时可以达到500毫秒的间隔，但当切换超级节点产生区块时，由于网络延迟使得上一节点产生的最后几个新区块有可能被该超级节点忽略。为解决此问题，EOS选用了确定顺序的超级节点轮流出块，比如以纽约(美国东海岸)、芝加哥(美国中部)、洛杉矶(美国西海岸)、日本东京、中国上海这样的顺序，该顺序使得上一节点产生的最后区块传播到下一节点时有最小的延迟，从而避免下一个超级节点忽略上一节点产生的区块。如果是随机定义出块权的超级节点，那么在现有的网络条件下，出块间隔只有控制在3 秒时才可保证下一节点较大概率上不会忽略上一节点产生的区块。</a:t>
            </a:r>
            <a:endParaRPr lang="zh-CN" altLang="en-US"/>
          </a:p>
          <a:p>
            <a:endParaRPr lang="zh-CN" altLang="en-US"/>
          </a:p>
          <a:p>
            <a:r>
              <a:rPr lang="zh-CN" altLang="en-US"/>
              <a:t>使用上述BFT-DPoS协议就可以使得EOS的出块间隔从原来的3秒降低到500毫秒，这也使得跨链通信的时延大大缩短，单位时间内可确认的交易数量大大提升。</a:t>
            </a:r>
            <a:endParaRPr lang="zh-CN" altLang="en-US"/>
          </a:p>
        </p:txBody>
      </p:sp>
      <p:sp>
        <p:nvSpPr>
          <p:cNvPr id="2" name="文本框 1"/>
          <p:cNvSpPr txBox="1"/>
          <p:nvPr/>
        </p:nvSpPr>
        <p:spPr>
          <a:xfrm>
            <a:off x="-1270" y="-4445"/>
            <a:ext cx="2461260" cy="368300"/>
          </a:xfrm>
          <a:prstGeom prst="rect">
            <a:avLst/>
          </a:prstGeom>
          <a:solidFill>
            <a:schemeClr val="accent2"/>
          </a:solidFill>
        </p:spPr>
        <p:txBody>
          <a:bodyPr wrap="none" rtlCol="0" anchor="t">
            <a:spAutoFit/>
          </a:bodyPr>
          <a:p>
            <a:pPr lvl="0" algn="l"/>
            <a:r>
              <a:rPr lang="zh-CN" altLang="en-US">
                <a:sym typeface="+mn-ea"/>
              </a:rPr>
              <a:t>EOS的BFT-DPOS共识</a:t>
            </a:r>
            <a:endParaRPr lang="zh-CN" altLang="en-US">
              <a:sym typeface="+mn-ea"/>
            </a:endParaRPr>
          </a:p>
        </p:txBody>
      </p:sp>
      <p:sp>
        <p:nvSpPr>
          <p:cNvPr id="3" name="文本框 2"/>
          <p:cNvSpPr txBox="1"/>
          <p:nvPr/>
        </p:nvSpPr>
        <p:spPr>
          <a:xfrm>
            <a:off x="7825740" y="1535430"/>
            <a:ext cx="2468880" cy="368300"/>
          </a:xfrm>
          <a:prstGeom prst="rect">
            <a:avLst/>
          </a:prstGeom>
          <a:noFill/>
        </p:spPr>
        <p:txBody>
          <a:bodyPr wrap="none" rtlCol="0">
            <a:spAutoFit/>
          </a:bodyPr>
          <a:p>
            <a:r>
              <a:rPr lang="zh-CN" altLang="en-US">
                <a:solidFill>
                  <a:srgbClr val="FF0000"/>
                </a:solidFill>
              </a:rPr>
              <a:t>固定超级节点出块顺序</a:t>
            </a:r>
            <a:endParaRPr lang="zh-CN" altLang="en-US">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614295" y="2329815"/>
            <a:ext cx="6963410" cy="1325880"/>
          </a:xfrm>
        </p:spPr>
        <p:txBody>
          <a:bodyPr>
            <a:normAutofit/>
          </a:bodyPr>
          <a:p>
            <a:pPr algn="ctr"/>
            <a:r>
              <a:rPr lang="en-US" altLang="zh-CN">
                <a:sym typeface="+mn-ea"/>
              </a:rPr>
              <a:t>5.</a:t>
            </a:r>
            <a:r>
              <a:rPr lang="zh-CN" altLang="en-US">
                <a:sym typeface="+mn-ea"/>
              </a:rPr>
              <a:t>星云链的DPOS共识</a:t>
            </a:r>
            <a:r>
              <a:rPr lang="zh-CN" altLang="en-US"/>
              <a:t>机制</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0795" y="-4445"/>
            <a:ext cx="1964690" cy="368300"/>
          </a:xfrm>
          <a:prstGeom prst="rect">
            <a:avLst/>
          </a:prstGeom>
          <a:solidFill>
            <a:schemeClr val="accent2"/>
          </a:solidFill>
        </p:spPr>
        <p:txBody>
          <a:bodyPr wrap="none" rtlCol="0" anchor="t">
            <a:spAutoFit/>
          </a:bodyPr>
          <a:p>
            <a:pPr lvl="0" algn="l"/>
            <a:r>
              <a:rPr lang="zh-CN" altLang="en-US">
                <a:sym typeface="+mn-ea"/>
              </a:rPr>
              <a:t>星云链DPOS共识</a:t>
            </a:r>
            <a:endParaRPr lang="zh-CN" altLang="en-US">
              <a:sym typeface="+mn-ea"/>
            </a:endParaRPr>
          </a:p>
        </p:txBody>
      </p:sp>
      <p:sp>
        <p:nvSpPr>
          <p:cNvPr id="5" name="文本框 4"/>
          <p:cNvSpPr txBox="1"/>
          <p:nvPr/>
        </p:nvSpPr>
        <p:spPr>
          <a:xfrm>
            <a:off x="1139825" y="1535430"/>
            <a:ext cx="10314305" cy="2584450"/>
          </a:xfrm>
          <a:prstGeom prst="rect">
            <a:avLst/>
          </a:prstGeom>
          <a:noFill/>
        </p:spPr>
        <p:txBody>
          <a:bodyPr wrap="square" rtlCol="0" anchor="t">
            <a:spAutoFit/>
          </a:bodyPr>
          <a:p>
            <a:r>
              <a:rPr lang="zh-CN" altLang="en-US"/>
              <a:t>Nebulas 的 DPOS 共识机制中使用 21 个代理节点,这些节点预先定义在创世纪块配置中</a:t>
            </a:r>
            <a:endParaRPr lang="zh-CN" altLang="en-US"/>
          </a:p>
          <a:p>
            <a:r>
              <a:rPr lang="zh-CN" altLang="en-US"/>
              <a:t>(conf/default/genesis.conf)。</a:t>
            </a:r>
            <a:endParaRPr lang="zh-CN" altLang="en-US"/>
          </a:p>
          <a:p>
            <a:endParaRPr lang="zh-CN" altLang="en-US"/>
          </a:p>
          <a:p>
            <a:r>
              <a:rPr lang="zh-CN" altLang="en-US"/>
              <a:t>这些代理节点在代码逻辑中又被称为“朝代”(Dynasty)。</a:t>
            </a:r>
            <a:endParaRPr lang="zh-CN" altLang="en-US"/>
          </a:p>
          <a:p>
            <a:endParaRPr lang="zh-CN" altLang="en-US"/>
          </a:p>
          <a:p>
            <a:r>
              <a:rPr lang="zh-CN" altLang="en-US"/>
              <a:t>每隔 15 秒出一个区块,21 个节点按时间槽顺序依次出块。</a:t>
            </a:r>
            <a:endParaRPr lang="zh-CN" altLang="en-US"/>
          </a:p>
          <a:p>
            <a:endParaRPr lang="zh-CN" altLang="en-US"/>
          </a:p>
          <a:p>
            <a:r>
              <a:rPr lang="zh-CN" altLang="en-US"/>
              <a:t>当前出生产区块的节点称为“Proposer”,也称为“miner”。区块生产节点会获取区块奖励以及区块中的所有交易的油费（</a:t>
            </a:r>
            <a:r>
              <a:rPr lang="en-US" altLang="zh-CN"/>
              <a:t>Gas</a:t>
            </a:r>
            <a:r>
              <a:rPr lang="zh-CN" altLang="en-US"/>
              <a:t>）。</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1599565" y="682625"/>
            <a:ext cx="8112125" cy="4450715"/>
          </a:xfrm>
          <a:prstGeom prst="rect">
            <a:avLst/>
          </a:prstGeom>
        </p:spPr>
      </p:pic>
      <p:sp>
        <p:nvSpPr>
          <p:cNvPr id="5" name="文本框 4"/>
          <p:cNvSpPr txBox="1"/>
          <p:nvPr/>
        </p:nvSpPr>
        <p:spPr>
          <a:xfrm>
            <a:off x="895350" y="5052060"/>
            <a:ext cx="10219690" cy="1814830"/>
          </a:xfrm>
          <a:prstGeom prst="rect">
            <a:avLst/>
          </a:prstGeom>
          <a:noFill/>
        </p:spPr>
        <p:txBody>
          <a:bodyPr wrap="square" rtlCol="0" anchor="t">
            <a:spAutoFit/>
          </a:bodyPr>
          <a:p>
            <a:r>
              <a:rPr lang="zh-CN" altLang="en-US" sz="1600"/>
              <a:t>TailBlock 函数获取最近的区块(区块链尾部的区块)。</a:t>
            </a:r>
            <a:endParaRPr lang="zh-CN" altLang="en-US" sz="1600"/>
          </a:p>
          <a:p>
            <a:r>
              <a:rPr lang="zh-CN" altLang="en-US" sz="1600"/>
              <a:t>checkDeadline 函数查看最近区块的时间和当前的时间比较,如果时间差距太大,停止生产区块。Nebulas 定义了最小的生产区块时间为 2.25 秒,最大的生产区块时间为 5.25秒。checkDeadline 函数查看当前的时间和标准出块的时间进行比较,如果不在生产区块合理的时间内,停止生成区块。</a:t>
            </a:r>
            <a:endParaRPr lang="zh-CN" altLang="en-US" sz="1600"/>
          </a:p>
          <a:p>
            <a:r>
              <a:rPr lang="zh-CN" altLang="en-US" sz="1600"/>
              <a:t>checkProposer 函数查看当前区块的正确的 Proposer,如果不是自己,停止生成区块。</a:t>
            </a:r>
            <a:endParaRPr lang="zh-CN" altLang="en-US" sz="1600"/>
          </a:p>
          <a:p>
            <a:r>
              <a:rPr lang="zh-CN" altLang="en-US" sz="1600"/>
              <a:t>generateRandomSeed 函数使用 VRF(可验证随机函数)生成随机数,并更新区块头中的随机数字段。</a:t>
            </a:r>
            <a:endParaRPr lang="zh-CN" altLang="en-US" sz="1600"/>
          </a:p>
          <a:p>
            <a:r>
              <a:rPr lang="zh-CN" altLang="en-US" sz="1600"/>
              <a:t>SignBlock 函数对区块头进行签名,并更新区块头的签名字段。</a:t>
            </a:r>
            <a:endParaRPr lang="zh-CN" altLang="en-US" sz="1600"/>
          </a:p>
        </p:txBody>
      </p:sp>
      <p:sp>
        <p:nvSpPr>
          <p:cNvPr id="7" name="文本框 6"/>
          <p:cNvSpPr txBox="1"/>
          <p:nvPr/>
        </p:nvSpPr>
        <p:spPr>
          <a:xfrm>
            <a:off x="-10795" y="-4445"/>
            <a:ext cx="1964690" cy="368300"/>
          </a:xfrm>
          <a:prstGeom prst="rect">
            <a:avLst/>
          </a:prstGeom>
          <a:solidFill>
            <a:schemeClr val="accent2"/>
          </a:solidFill>
        </p:spPr>
        <p:txBody>
          <a:bodyPr wrap="none" rtlCol="0" anchor="t">
            <a:spAutoFit/>
          </a:bodyPr>
          <a:p>
            <a:pPr lvl="0" algn="l"/>
            <a:r>
              <a:rPr lang="zh-CN" altLang="en-US">
                <a:sym typeface="+mn-ea"/>
              </a:rPr>
              <a:t>星云链DPOS共识</a:t>
            </a:r>
            <a:endParaRPr lang="zh-CN" altLang="en-US">
              <a:sym typeface="+mn-ea"/>
            </a:endParaRPr>
          </a:p>
        </p:txBody>
      </p:sp>
      <p:sp>
        <p:nvSpPr>
          <p:cNvPr id="9" name="文本框 8"/>
          <p:cNvSpPr txBox="1"/>
          <p:nvPr/>
        </p:nvSpPr>
        <p:spPr>
          <a:xfrm>
            <a:off x="895350" y="363220"/>
            <a:ext cx="10219690" cy="583565"/>
          </a:xfrm>
          <a:prstGeom prst="rect">
            <a:avLst/>
          </a:prstGeom>
          <a:noFill/>
        </p:spPr>
        <p:txBody>
          <a:bodyPr wrap="square" rtlCol="0" anchor="t">
            <a:spAutoFit/>
          </a:bodyPr>
          <a:p>
            <a:r>
              <a:rPr lang="zh-CN" altLang="en-US" sz="1600">
                <a:sym typeface="+mn-ea"/>
              </a:rPr>
              <a:t>blockLoop 函数的逻辑非常简单,每一秒钟,查看是否可以生成区块(mintBlock函数)。</a:t>
            </a:r>
            <a:endParaRPr lang="zh-CN" altLang="en-US" sz="1600"/>
          </a:p>
          <a:p>
            <a:r>
              <a:rPr lang="zh-CN" altLang="en-US" sz="1600">
                <a:sym typeface="+mn-ea"/>
              </a:rPr>
              <a:t>mintBlock 函数用来生产区块,其调用关系如下图所示:</a:t>
            </a:r>
            <a:endParaRPr lang="zh-CN" altLang="en-US" sz="1600">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文本框 7"/>
          <p:cNvSpPr txBox="1"/>
          <p:nvPr/>
        </p:nvSpPr>
        <p:spPr>
          <a:xfrm>
            <a:off x="1289685" y="1165225"/>
            <a:ext cx="9612630" cy="1753235"/>
          </a:xfrm>
          <a:prstGeom prst="rect">
            <a:avLst/>
          </a:prstGeom>
          <a:noFill/>
        </p:spPr>
        <p:txBody>
          <a:bodyPr wrap="square" rtlCol="0" anchor="t">
            <a:spAutoFit/>
          </a:bodyPr>
          <a:p>
            <a:r>
              <a:rPr lang="zh-CN" altLang="en-US"/>
              <a:t>一个区块中收集的交易的多少,取决于时间。因为每 15 秒生成一个区块,生成区块的</a:t>
            </a:r>
            <a:endParaRPr lang="zh-CN" altLang="en-US"/>
          </a:p>
          <a:p>
            <a:r>
              <a:rPr lang="zh-CN" altLang="en-US"/>
              <a:t>“标准”时间是确定的。一个节点生产区块的时间离“标准”时间不能偏差太大,并</a:t>
            </a:r>
            <a:endParaRPr lang="zh-CN" altLang="en-US"/>
          </a:p>
          <a:p>
            <a:r>
              <a:rPr lang="zh-CN" altLang="en-US"/>
              <a:t>且收集交易的时间不能超过 5.25 秒。</a:t>
            </a:r>
            <a:endParaRPr lang="zh-CN" altLang="en-US"/>
          </a:p>
          <a:p>
            <a:endParaRPr lang="zh-CN" altLang="en-US"/>
          </a:p>
          <a:p>
            <a:endParaRPr lang="zh-CN" altLang="en-US"/>
          </a:p>
          <a:p>
            <a:r>
              <a:rPr lang="zh-CN" altLang="en-US"/>
              <a:t>当一个区块经过</a:t>
            </a:r>
            <a:r>
              <a:rPr lang="en-US" altLang="zh-CN"/>
              <a:t>2/3</a:t>
            </a:r>
            <a:r>
              <a:rPr lang="zh-CN" altLang="en-US"/>
              <a:t>节点见证后，才变为不可逆区块。</a:t>
            </a:r>
            <a:r>
              <a:rPr lang="en-US" altLang="zh-CN"/>
              <a:t>2/3 * 21 * 15 = 210s</a:t>
            </a:r>
            <a:endParaRPr lang="en-US" altLang="zh-CN"/>
          </a:p>
        </p:txBody>
      </p:sp>
      <p:sp>
        <p:nvSpPr>
          <p:cNvPr id="7" name="文本框 6"/>
          <p:cNvSpPr txBox="1"/>
          <p:nvPr/>
        </p:nvSpPr>
        <p:spPr>
          <a:xfrm>
            <a:off x="-10795" y="-4445"/>
            <a:ext cx="1964690" cy="368300"/>
          </a:xfrm>
          <a:prstGeom prst="rect">
            <a:avLst/>
          </a:prstGeom>
          <a:solidFill>
            <a:schemeClr val="accent2"/>
          </a:solidFill>
        </p:spPr>
        <p:txBody>
          <a:bodyPr wrap="none" rtlCol="0" anchor="t">
            <a:spAutoFit/>
          </a:bodyPr>
          <a:p>
            <a:pPr lvl="0" algn="l"/>
            <a:r>
              <a:rPr lang="zh-CN" altLang="en-US">
                <a:sym typeface="+mn-ea"/>
              </a:rPr>
              <a:t>星云链DPOS共识</a:t>
            </a:r>
            <a:endParaRPr lang="zh-CN" altLang="en-US">
              <a:sym typeface="+mn-e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614295" y="2329815"/>
            <a:ext cx="6963410" cy="1325880"/>
          </a:xfrm>
        </p:spPr>
        <p:txBody>
          <a:bodyPr>
            <a:normAutofit/>
          </a:bodyPr>
          <a:p>
            <a:pPr algn="ctr"/>
            <a:r>
              <a:rPr lang="en-US" altLang="zh-CN">
                <a:sym typeface="+mn-ea"/>
              </a:rPr>
              <a:t>6.Tendermint</a:t>
            </a:r>
            <a:r>
              <a:rPr lang="zh-CN" altLang="en-US">
                <a:sym typeface="+mn-ea"/>
              </a:rPr>
              <a:t>共识</a:t>
            </a:r>
            <a:r>
              <a:rPr lang="zh-CN" altLang="en-US"/>
              <a:t>机制</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186555" y="2409190"/>
            <a:ext cx="3818890" cy="1325880"/>
          </a:xfrm>
        </p:spPr>
        <p:txBody>
          <a:bodyPr>
            <a:normAutofit fontScale="90000"/>
          </a:bodyPr>
          <a:p>
            <a:pPr algn="ctr"/>
            <a:r>
              <a:rPr lang="en-US" altLang="zh-CN"/>
              <a:t>1.POS</a:t>
            </a:r>
            <a:r>
              <a:rPr lang="zh-CN" altLang="en-US"/>
              <a:t>共识机制</a:t>
            </a:r>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3810" y="-14605"/>
            <a:ext cx="3176270" cy="368300"/>
          </a:xfrm>
          <a:prstGeom prst="rect">
            <a:avLst/>
          </a:prstGeom>
          <a:solidFill>
            <a:schemeClr val="accent2"/>
          </a:solidFill>
        </p:spPr>
        <p:txBody>
          <a:bodyPr wrap="none" rtlCol="0" anchor="t">
            <a:spAutoFit/>
          </a:bodyPr>
          <a:p>
            <a:pPr lvl="0" algn="l"/>
            <a:r>
              <a:rPr lang="zh-CN" altLang="en-US">
                <a:sym typeface="+mn-ea"/>
              </a:rPr>
              <a:t>Tendermint是pBFT的简化版</a:t>
            </a:r>
            <a:endParaRPr lang="zh-CN" altLang="en-US">
              <a:sym typeface="+mn-ea"/>
            </a:endParaRPr>
          </a:p>
        </p:txBody>
      </p:sp>
      <p:pic>
        <p:nvPicPr>
          <p:cNvPr id="5" name="图片 4"/>
          <p:cNvPicPr>
            <a:picLocks noChangeAspect="1"/>
          </p:cNvPicPr>
          <p:nvPr/>
        </p:nvPicPr>
        <p:blipFill>
          <a:blip r:embed="rId1"/>
          <a:stretch>
            <a:fillRect/>
          </a:stretch>
        </p:blipFill>
        <p:spPr>
          <a:xfrm>
            <a:off x="2011680" y="910590"/>
            <a:ext cx="7343140" cy="439102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066800" y="1028700"/>
            <a:ext cx="10058400" cy="3846195"/>
          </a:xfrm>
          <a:prstGeom prst="rect">
            <a:avLst/>
          </a:prstGeom>
          <a:noFill/>
        </p:spPr>
        <p:txBody>
          <a:bodyPr wrap="square" rtlCol="0" anchor="t">
            <a:spAutoFit/>
          </a:bodyPr>
          <a:p>
            <a:r>
              <a:rPr lang="zh-CN" altLang="en-US"/>
              <a:t>前一页图中外圈的蓝色线为正常流程：</a:t>
            </a:r>
            <a:endParaRPr lang="zh-CN" altLang="en-US"/>
          </a:p>
          <a:p>
            <a:endParaRPr lang="en-US" altLang="zh-CN"/>
          </a:p>
          <a:p>
            <a:r>
              <a:rPr lang="en-US" altLang="zh-CN" sz="1600"/>
              <a:t>(1) </a:t>
            </a:r>
            <a:r>
              <a:rPr lang="zh-CN" altLang="en-US" sz="1600"/>
              <a:t>Tendermint算法先随机选出一些节点作为Validators，然后选择其中一个validator作为proposer节点。</a:t>
            </a:r>
            <a:endParaRPr lang="zh-CN" altLang="en-US" sz="1600"/>
          </a:p>
          <a:p>
            <a:r>
              <a:rPr lang="en-US" altLang="zh-CN" sz="1600"/>
              <a:t>(2) </a:t>
            </a:r>
            <a:r>
              <a:rPr lang="zh-CN" altLang="en-US" sz="1600"/>
              <a:t>Proposer节点开始监听并收集全网的所有交易，几分钟后，组装一个新块，并向全网广播，这个就是 proposal block。</a:t>
            </a:r>
            <a:endParaRPr lang="zh-CN" altLang="en-US" sz="1600"/>
          </a:p>
          <a:p>
            <a:r>
              <a:rPr lang="en-US" altLang="zh-CN" sz="1600"/>
              <a:t>(3) </a:t>
            </a:r>
            <a:r>
              <a:rPr lang="zh-CN" altLang="en-US" sz="1600"/>
              <a:t>全网所有validator节点收到这个 proposal block后，开始读取这个block里的所有交易，一一进行验证</a:t>
            </a:r>
            <a:endParaRPr lang="zh-CN" altLang="en-US" sz="1600"/>
          </a:p>
          <a:p>
            <a:r>
              <a:rPr lang="zh-CN" altLang="en-US" sz="1600"/>
              <a:t>    </a:t>
            </a:r>
            <a:r>
              <a:rPr lang="en-US" altLang="zh-CN" sz="1600"/>
              <a:t>a. </a:t>
            </a:r>
            <a:r>
              <a:rPr lang="zh-CN" altLang="en-US" sz="1600"/>
              <a:t>如果没有问题，就发出一条 pre-vote 投票消息，表示同意这个block，投一个肯定票，</a:t>
            </a:r>
            <a:endParaRPr lang="zh-CN" altLang="en-US" sz="1600"/>
          </a:p>
          <a:p>
            <a:r>
              <a:rPr lang="zh-CN" altLang="en-US" sz="1600"/>
              <a:t>    </a:t>
            </a:r>
            <a:r>
              <a:rPr lang="en-US" altLang="zh-CN" sz="1600"/>
              <a:t>b. </a:t>
            </a:r>
            <a:r>
              <a:rPr lang="zh-CN" altLang="en-US" sz="1600"/>
              <a:t>如果发现block里有非法交易，则投一个反对票，</a:t>
            </a:r>
            <a:endParaRPr lang="zh-CN" altLang="en-US" sz="1600"/>
          </a:p>
          <a:p>
            <a:r>
              <a:rPr lang="zh-CN" altLang="en-US" sz="1600"/>
              <a:t>    这些投票消息会被广播到所有validator节点，所以每个validator节点既会发出一个投票消息，又会收集别人的投票消息，</a:t>
            </a:r>
            <a:endParaRPr lang="zh-CN" altLang="en-US" sz="1600"/>
          </a:p>
          <a:p>
            <a:r>
              <a:rPr lang="en-US" altLang="zh-CN" sz="1600"/>
              <a:t>(4) </a:t>
            </a:r>
            <a:r>
              <a:rPr lang="zh-CN" altLang="en-US" sz="1600"/>
              <a:t>当发现收集到的同意投票数量超过 2/3时，就发出一个pre-commit 投票信息，这是第二阶段的投票了，这时每个节点也在监听并收集pre-commit的投票消息。</a:t>
            </a:r>
            <a:endParaRPr lang="zh-CN" altLang="en-US" sz="1600"/>
          </a:p>
          <a:p>
            <a:r>
              <a:rPr lang="en-US" altLang="zh-CN" sz="1600"/>
              <a:t>(5) </a:t>
            </a:r>
            <a:r>
              <a:rPr lang="zh-CN" altLang="en-US" sz="1600"/>
              <a:t>当一个validator节点收集到的 pre-commit 同意票数超过2/3时，说明这个block 是得到了大多数人同意的，可以放心把这个block写入本地的区块链，追加到末尾，即完成commit。同时区块高度增一，proposer节点索引也增1，进入下一轮(round), 开始提议新快。  </a:t>
            </a:r>
            <a:endParaRPr lang="zh-CN" altLang="en-US" sz="1600"/>
          </a:p>
        </p:txBody>
      </p:sp>
      <p:sp>
        <p:nvSpPr>
          <p:cNvPr id="5" name="文本框 4"/>
          <p:cNvSpPr txBox="1"/>
          <p:nvPr/>
        </p:nvSpPr>
        <p:spPr>
          <a:xfrm>
            <a:off x="-3810" y="-14605"/>
            <a:ext cx="3064510" cy="368300"/>
          </a:xfrm>
          <a:prstGeom prst="rect">
            <a:avLst/>
          </a:prstGeom>
          <a:solidFill>
            <a:schemeClr val="accent2"/>
          </a:solidFill>
        </p:spPr>
        <p:txBody>
          <a:bodyPr wrap="none" rtlCol="0" anchor="t">
            <a:spAutoFit/>
          </a:bodyPr>
          <a:p>
            <a:pPr lvl="0" algn="l"/>
            <a:r>
              <a:rPr lang="zh-CN" altLang="en-US">
                <a:sym typeface="+mn-ea"/>
              </a:rPr>
              <a:t>Tendermint共识的正常流程</a:t>
            </a:r>
            <a:endParaRPr lang="en-US" altLang="zh-CN">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3810" y="-14605"/>
            <a:ext cx="3064510" cy="368300"/>
          </a:xfrm>
          <a:prstGeom prst="rect">
            <a:avLst/>
          </a:prstGeom>
          <a:solidFill>
            <a:schemeClr val="accent2"/>
          </a:solidFill>
        </p:spPr>
        <p:txBody>
          <a:bodyPr wrap="none" rtlCol="0" anchor="t">
            <a:spAutoFit/>
          </a:bodyPr>
          <a:p>
            <a:pPr lvl="0" algn="l"/>
            <a:r>
              <a:rPr lang="zh-CN" altLang="en-US">
                <a:sym typeface="+mn-ea"/>
              </a:rPr>
              <a:t>Tendermint共识的正常流程</a:t>
            </a:r>
            <a:endParaRPr lang="en-US" altLang="zh-CN">
              <a:sym typeface="+mn-ea"/>
            </a:endParaRPr>
          </a:p>
        </p:txBody>
      </p:sp>
      <p:sp>
        <p:nvSpPr>
          <p:cNvPr id="3" name="文本框 2"/>
          <p:cNvSpPr txBox="1"/>
          <p:nvPr/>
        </p:nvSpPr>
        <p:spPr>
          <a:xfrm>
            <a:off x="1066800" y="1028700"/>
            <a:ext cx="10058400" cy="4615815"/>
          </a:xfrm>
          <a:prstGeom prst="rect">
            <a:avLst/>
          </a:prstGeom>
          <a:noFill/>
        </p:spPr>
        <p:txBody>
          <a:bodyPr wrap="square" rtlCol="0" anchor="t">
            <a:spAutoFit/>
          </a:bodyPr>
          <a:p>
            <a:r>
              <a:t>大部分情况下，一个块只需要一轮就可以完成确认，达成共识，但是有时候网络状态不好，经常发生超时，这时候就会进入</a:t>
            </a:r>
            <a:r>
              <a:rPr lang="zh-CN"/>
              <a:t>图中</a:t>
            </a:r>
            <a:r>
              <a:t>内圈红色流程了。</a:t>
            </a:r>
          </a:p>
          <a:p/>
          <a:p>
            <a:r>
              <a:rPr sz="1600"/>
              <a:t>由于每一轮(round)只有一个proposer有权力出块，如果这个proposer挂了或者网络不好超时了，怎么办？</a:t>
            </a:r>
            <a:endParaRPr sz="1600"/>
          </a:p>
          <a:p>
            <a:endParaRPr sz="1600"/>
          </a:p>
          <a:p>
            <a:r>
              <a:rPr lang="en-US" sz="1600"/>
              <a:t>(1) </a:t>
            </a:r>
            <a:r>
              <a:rPr sz="1600"/>
              <a:t>在proposer节点propose阶段，所有validator节点会启动一个定时器，设置超时时间为T（这个T的值是根据网络情况动态计算出来的）</a:t>
            </a:r>
            <a:r>
              <a:rPr lang="zh-CN" sz="1600"/>
              <a:t>。</a:t>
            </a:r>
            <a:endParaRPr lang="zh-CN" sz="1600"/>
          </a:p>
          <a:p>
            <a:r>
              <a:rPr lang="en-US" sz="1600"/>
              <a:t>(2) </a:t>
            </a:r>
            <a:r>
              <a:rPr sz="1600"/>
              <a:t>如果在这个时间内还没有收到proposer节点发来的新块，就认为这个proposer节点挂了，所有validator节点不会继续等下去，会立刻在本机生成一个特殊结构的空块，假装这个空块是从Proposer节点那里收到的，这样，无论如何，在时间T内，都会收到一个proposal区块，要么是一个正常块要么是一个空块。</a:t>
            </a:r>
            <a:endParaRPr sz="1600"/>
          </a:p>
          <a:p>
            <a:r>
              <a:rPr lang="en-US" sz="1600"/>
              <a:t>(3) </a:t>
            </a:r>
            <a:r>
              <a:rPr sz="1600"/>
              <a:t>然后接着对这个块进行pre-vote投票和pre-commit投票。</a:t>
            </a:r>
            <a:endParaRPr sz="1600"/>
          </a:p>
          <a:p>
            <a:r>
              <a:rPr sz="1600"/>
              <a:t>     如果proposer挂了，绝大部分validator看到的都是一个空块，因此空块会获得多数投票，进入commit阶段。</a:t>
            </a:r>
            <a:endParaRPr sz="1600"/>
          </a:p>
          <a:p>
            <a:r>
              <a:rPr lang="en-US" sz="1600"/>
              <a:t>(4) </a:t>
            </a:r>
            <a:r>
              <a:rPr sz="1600"/>
              <a:t>commit空块的时候，不会真的往区块链写入一个空块，而是什么都不写，区块高度不自增，保持不变，这样相当于什么也没有干，这一轮(round)是在空转。</a:t>
            </a:r>
            <a:endParaRPr sz="1600"/>
          </a:p>
          <a:p>
            <a:endParaRPr sz="1600"/>
          </a:p>
          <a:p>
            <a:r>
              <a:rPr sz="1600"/>
              <a:t>这一轮转完了，下一轮开始的时候会换下一个validator当proposer，这样当前那个挂掉的proposer，就不会卡主整个网络。 </a:t>
            </a:r>
            <a:endParaRPr sz="16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3810" y="-14605"/>
            <a:ext cx="3064510" cy="368300"/>
          </a:xfrm>
          <a:prstGeom prst="rect">
            <a:avLst/>
          </a:prstGeom>
          <a:solidFill>
            <a:schemeClr val="accent2"/>
          </a:solidFill>
        </p:spPr>
        <p:txBody>
          <a:bodyPr wrap="none" rtlCol="0" anchor="t">
            <a:spAutoFit/>
          </a:bodyPr>
          <a:p>
            <a:pPr lvl="0" algn="l"/>
            <a:r>
              <a:rPr lang="zh-CN" altLang="en-US">
                <a:sym typeface="+mn-ea"/>
              </a:rPr>
              <a:t>Tendermint共识中的锁机制</a:t>
            </a:r>
            <a:endParaRPr lang="en-US" altLang="zh-CN">
              <a:sym typeface="+mn-ea"/>
            </a:endParaRPr>
          </a:p>
        </p:txBody>
      </p:sp>
      <p:sp>
        <p:nvSpPr>
          <p:cNvPr id="3" name="文本框 2"/>
          <p:cNvSpPr txBox="1"/>
          <p:nvPr/>
        </p:nvSpPr>
        <p:spPr>
          <a:xfrm>
            <a:off x="997585" y="671195"/>
            <a:ext cx="10058400" cy="4769485"/>
          </a:xfrm>
          <a:prstGeom prst="rect">
            <a:avLst/>
          </a:prstGeom>
          <a:noFill/>
        </p:spPr>
        <p:txBody>
          <a:bodyPr wrap="square" rtlCol="0" anchor="t">
            <a:spAutoFit/>
          </a:bodyPr>
          <a:p>
            <a:r>
              <a:rPr sz="1600"/>
              <a:t>在上面的图中，其实还隐含有一个锁机制，没有在图中表现出来。举个例子，有四个validator 节点，A,B,C,D, 在某个R轮，</a:t>
            </a:r>
            <a:endParaRPr sz="1600"/>
          </a:p>
          <a:p>
            <a:r>
              <a:rPr lang="zh-CN" sz="1600"/>
              <a:t>（</a:t>
            </a:r>
            <a:r>
              <a:rPr lang="en-US" altLang="zh-CN" sz="1600"/>
              <a:t>1</a:t>
            </a:r>
            <a:r>
              <a:rPr lang="zh-CN" altLang="en-US" sz="1600"/>
              <a:t>）</a:t>
            </a:r>
            <a:r>
              <a:rPr sz="1600"/>
              <a:t>在propose阶段，proposer节点广播出了新块blockX</a:t>
            </a:r>
            <a:endParaRPr sz="1600"/>
          </a:p>
          <a:p>
            <a:r>
              <a:rPr lang="zh-CN" sz="1600"/>
              <a:t>（</a:t>
            </a:r>
            <a:r>
              <a:rPr lang="en-US" altLang="zh-CN" sz="1600"/>
              <a:t>2</a:t>
            </a:r>
            <a:r>
              <a:rPr lang="zh-CN" altLang="en-US" sz="1600"/>
              <a:t>）</a:t>
            </a:r>
            <a:r>
              <a:rPr sz="1600"/>
              <a:t>A的超时时间内没有收到这个新块，向外广播pre-vote nil，B,C,D都收到了，向外广播pre-vote投给blockX</a:t>
            </a:r>
            <a:endParaRPr sz="1600"/>
          </a:p>
          <a:p>
            <a:r>
              <a:rPr lang="zh-CN" sz="1600"/>
              <a:t>（</a:t>
            </a:r>
            <a:r>
              <a:rPr lang="en-US" altLang="zh-CN" sz="1600"/>
              <a:t>3</a:t>
            </a:r>
            <a:r>
              <a:rPr lang="zh-CN" altLang="en-US" sz="1600"/>
              <a:t>）</a:t>
            </a:r>
            <a:r>
              <a:rPr sz="1600"/>
              <a:t>现在四个节点进入了pre-commit阶段，A处于红色内圈，B,C,D处于蓝色外圈</a:t>
            </a:r>
            <a:endParaRPr sz="1600"/>
          </a:p>
          <a:p>
            <a:r>
              <a:rPr lang="zh-CN" sz="1600"/>
              <a:t>（</a:t>
            </a:r>
            <a:r>
              <a:rPr lang="en-US" altLang="zh-CN" sz="1600"/>
              <a:t>4</a:t>
            </a:r>
            <a:r>
              <a:rPr lang="zh-CN" altLang="en-US" sz="1600"/>
              <a:t>）</a:t>
            </a:r>
            <a:r>
              <a:rPr sz="1600"/>
              <a:t>假设A由于自身网络不好，又没有在规定时间内收到超过2/3个对blockX的投票，于是只能发出 pre-commit nil投票消息投给空块</a:t>
            </a:r>
            <a:endParaRPr sz="1600"/>
          </a:p>
          <a:p>
            <a:r>
              <a:rPr lang="zh-CN" sz="1600"/>
              <a:t>（</a:t>
            </a:r>
            <a:r>
              <a:rPr lang="en-US" altLang="zh-CN" sz="1600"/>
              <a:t>5</a:t>
            </a:r>
            <a:r>
              <a:rPr lang="zh-CN" altLang="en-US" sz="1600"/>
              <a:t>）</a:t>
            </a:r>
            <a:r>
              <a:rPr sz="1600"/>
              <a:t>D收到了B和C的pre-vote消息，加上自己的，就超过了2/3了，于是D在本机区块链里commit了blockX</a:t>
            </a:r>
            <a:endParaRPr sz="1600"/>
          </a:p>
          <a:p>
            <a:r>
              <a:rPr lang="zh-CN" sz="1600"/>
              <a:t>（</a:t>
            </a:r>
            <a:r>
              <a:rPr lang="en-US" altLang="zh-CN" sz="1600"/>
              <a:t>6</a:t>
            </a:r>
            <a:r>
              <a:rPr lang="zh-CN" altLang="en-US" sz="1600"/>
              <a:t>）</a:t>
            </a:r>
            <a:r>
              <a:rPr sz="1600"/>
              <a:t>B和C网络出现问题，收不到D在pre-commit消息，这是B和C只能看到2票投给了blockX，一票投给了空块，全部不足2/3，于是B和C都只能 commit空块，高度不变，进人R+1轮，A也只能看到2票投给了blockX，一票投给了空块，也只能commit空块，高度不变，进人R+1轮</a:t>
            </a:r>
            <a:endParaRPr sz="1600"/>
          </a:p>
          <a:p>
            <a:r>
              <a:rPr lang="zh-CN" sz="1600"/>
              <a:t>（</a:t>
            </a:r>
            <a:r>
              <a:rPr lang="en-US" altLang="zh-CN" sz="1600"/>
              <a:t>7</a:t>
            </a:r>
            <a:r>
              <a:rPr lang="zh-CN" altLang="en-US" sz="1600"/>
              <a:t>）</a:t>
            </a:r>
            <a:r>
              <a:rPr sz="1600"/>
              <a:t>在R+1轮，由于新</a:t>
            </a:r>
            <a:r>
              <a:rPr lang="zh-CN" sz="1600"/>
              <a:t>换</a:t>
            </a:r>
            <a:r>
              <a:rPr sz="1600"/>
              <a:t>了一个proposer, 提议了新的区块blockY，A,B,C 三个可能会在达成共识，提交blockY，于是在同样的高度，就有blockX和blockY两个块，产生了分叉。</a:t>
            </a:r>
            <a:endParaRPr sz="1600"/>
          </a:p>
          <a:p>
            <a:endParaRPr sz="1600"/>
          </a:p>
          <a:p>
            <a:r>
              <a:rPr sz="1600"/>
              <a:t>Tendermint加上了锁的机制，具体就是，在第7步，即使proposer出了新块blockY，A,B,C只能被锁定在第6步他们的pre-commit块上，即A在第6步投给了空块，那么在第R+1轮，只能继续投给空块，B在第6步投给了blockX，那么在新一轮，永远只能投给blockX，C也是类似。这样在R+1轮，就会有1票投给空块，两票投给blockX，最终达成共识blockX，A,B,C三人都会commit blockX，与D一致，没有产生冲突。 </a:t>
            </a:r>
            <a:endParaRPr sz="16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614295" y="2329815"/>
            <a:ext cx="6963410" cy="1325880"/>
          </a:xfrm>
        </p:spPr>
        <p:txBody>
          <a:bodyPr>
            <a:normAutofit fontScale="90000"/>
          </a:bodyPr>
          <a:p>
            <a:pPr algn="ctr"/>
            <a:r>
              <a:rPr lang="en-US" altLang="zh-CN">
                <a:sym typeface="+mn-ea"/>
              </a:rPr>
              <a:t>7.</a:t>
            </a:r>
            <a:r>
              <a:rPr lang="zh-CN" altLang="en-US">
                <a:sym typeface="+mn-ea"/>
              </a:rPr>
              <a:t>基于</a:t>
            </a:r>
            <a:r>
              <a:rPr lang="en-US" altLang="zh-CN">
                <a:sym typeface="+mn-ea"/>
              </a:rPr>
              <a:t>Tendermint</a:t>
            </a:r>
            <a:r>
              <a:rPr lang="zh-CN" altLang="en-US">
                <a:sym typeface="+mn-ea"/>
              </a:rPr>
              <a:t>改造的</a:t>
            </a:r>
            <a:r>
              <a:rPr lang="en-US" altLang="zh-CN">
                <a:sym typeface="+mn-ea"/>
              </a:rPr>
              <a:t>DPOS</a:t>
            </a:r>
            <a:r>
              <a:rPr lang="zh-CN" altLang="en-US">
                <a:sym typeface="+mn-ea"/>
              </a:rPr>
              <a:t>共识机制</a:t>
            </a:r>
            <a:endParaRPr lang="zh-CN" altLang="en-US">
              <a:sym typeface="+mn-e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1677670" y="890270"/>
            <a:ext cx="8836660" cy="5077460"/>
          </a:xfrm>
          <a:prstGeom prst="rect">
            <a:avLst/>
          </a:prstGeom>
          <a:noFill/>
        </p:spPr>
        <p:txBody>
          <a:bodyPr wrap="square" rtlCol="0" anchor="t">
            <a:spAutoFit/>
          </a:bodyPr>
          <a:p>
            <a:r>
              <a:rPr lang="en-US" altLang="zh-CN"/>
              <a:t>phase1 </a:t>
            </a:r>
            <a:r>
              <a:rPr lang="zh-CN" altLang="en-US"/>
              <a:t>修改点：</a:t>
            </a:r>
            <a:endParaRPr lang="en-US" altLang="zh-CN"/>
          </a:p>
          <a:p>
            <a:r>
              <a:rPr lang="en-US" altLang="zh-CN"/>
              <a:t>1.</a:t>
            </a:r>
            <a:r>
              <a:rPr lang="zh-CN" altLang="en-US"/>
              <a:t>受托节点</a:t>
            </a:r>
            <a:r>
              <a:rPr lang="en-US" altLang="zh-CN"/>
              <a:t>Power</a:t>
            </a:r>
            <a:r>
              <a:rPr lang="zh-CN" altLang="en-US"/>
              <a:t>值设置为相等。地位对等。</a:t>
            </a:r>
            <a:r>
              <a:rPr lang="en-US" altLang="zh-CN">
                <a:solidFill>
                  <a:srgbClr val="FF0000"/>
                </a:solidFill>
              </a:rPr>
              <a:t>//</a:t>
            </a:r>
            <a:r>
              <a:rPr lang="zh-CN" altLang="en-US">
                <a:solidFill>
                  <a:srgbClr val="FF0000"/>
                </a:solidFill>
              </a:rPr>
              <a:t>可以配置出来。</a:t>
            </a:r>
            <a:endParaRPr lang="zh-CN" altLang="en-US">
              <a:solidFill>
                <a:srgbClr val="FF0000"/>
              </a:solidFill>
            </a:endParaRPr>
          </a:p>
          <a:p>
            <a:r>
              <a:rPr lang="en-US" altLang="zh-CN"/>
              <a:t>2.</a:t>
            </a:r>
            <a:r>
              <a:rPr lang="zh-CN" altLang="en-US"/>
              <a:t>受托节点按顺序依次生产区块。                </a:t>
            </a:r>
            <a:r>
              <a:rPr lang="en-US" altLang="zh-CN">
                <a:solidFill>
                  <a:srgbClr val="FF0000"/>
                </a:solidFill>
              </a:rPr>
              <a:t>//</a:t>
            </a:r>
            <a:r>
              <a:rPr lang="zh-CN" altLang="en-US">
                <a:solidFill>
                  <a:srgbClr val="FF0000"/>
                </a:solidFill>
              </a:rPr>
              <a:t>需要修改共识逻辑</a:t>
            </a:r>
            <a:endParaRPr lang="zh-CN" altLang="en-US"/>
          </a:p>
          <a:p>
            <a:r>
              <a:rPr lang="en-US" altLang="zh-CN"/>
              <a:t>3.</a:t>
            </a:r>
            <a:r>
              <a:rPr lang="zh-CN" altLang="en-US"/>
              <a:t>每个受托节点固定生产若干个（比如</a:t>
            </a:r>
            <a:r>
              <a:rPr lang="en-US" altLang="zh-CN"/>
              <a:t>6</a:t>
            </a:r>
            <a:r>
              <a:rPr lang="zh-CN" altLang="en-US"/>
              <a:t>个）区块以后，才会切换到下一个节点。</a:t>
            </a:r>
            <a:r>
              <a:rPr lang="en-US" altLang="zh-CN">
                <a:solidFill>
                  <a:srgbClr val="FF0000"/>
                </a:solidFill>
              </a:rPr>
              <a:t>//</a:t>
            </a:r>
            <a:r>
              <a:rPr lang="zh-CN" altLang="en-US">
                <a:solidFill>
                  <a:srgbClr val="FF0000"/>
                </a:solidFill>
              </a:rPr>
              <a:t>需要修改共识逻辑。</a:t>
            </a:r>
            <a:endParaRPr lang="zh-CN" altLang="en-US">
              <a:solidFill>
                <a:srgbClr val="FF0000"/>
              </a:solidFill>
            </a:endParaRPr>
          </a:p>
          <a:p>
            <a:r>
              <a:rPr lang="en-US" altLang="zh-CN"/>
              <a:t>4.</a:t>
            </a:r>
            <a:r>
              <a:rPr lang="zh-CN" altLang="en-US"/>
              <a:t>每个区块被共识，生成后，再进行新区块的生成。区块生成依然保持串行。由于当前的架构，共识时交易依然保存在</a:t>
            </a:r>
            <a:r>
              <a:rPr lang="en-US" altLang="zh-CN"/>
              <a:t>mempool</a:t>
            </a:r>
            <a:r>
              <a:rPr lang="zh-CN" altLang="en-US"/>
              <a:t>中，如果区块未生成就并行生成下一个区块，取交易的处理过程需要做变动。</a:t>
            </a:r>
            <a:r>
              <a:rPr lang="zh-CN" altLang="en-US">
                <a:solidFill>
                  <a:srgbClr val="FF0000"/>
                </a:solidFill>
              </a:rPr>
              <a:t> </a:t>
            </a:r>
            <a:r>
              <a:rPr lang="en-US" altLang="zh-CN">
                <a:solidFill>
                  <a:srgbClr val="FF0000"/>
                </a:solidFill>
              </a:rPr>
              <a:t>//</a:t>
            </a:r>
            <a:r>
              <a:rPr lang="zh-CN" altLang="en-US">
                <a:solidFill>
                  <a:srgbClr val="FF0000"/>
                </a:solidFill>
              </a:rPr>
              <a:t>保持现状。</a:t>
            </a:r>
            <a:endParaRPr lang="zh-CN" altLang="en-US">
              <a:solidFill>
                <a:srgbClr val="FF0000"/>
              </a:solidFill>
            </a:endParaRPr>
          </a:p>
          <a:p>
            <a:endParaRPr lang="zh-CN" altLang="en-US"/>
          </a:p>
          <a:p>
            <a:r>
              <a:rPr lang="en-US" altLang="zh-CN"/>
              <a:t>phase2</a:t>
            </a:r>
            <a:r>
              <a:rPr lang="zh-CN" altLang="en-US"/>
              <a:t>修改点：</a:t>
            </a:r>
            <a:endParaRPr lang="zh-CN" altLang="en-US"/>
          </a:p>
          <a:p>
            <a:r>
              <a:rPr lang="en-US" altLang="zh-CN"/>
              <a:t>1.</a:t>
            </a:r>
            <a:r>
              <a:rPr lang="zh-CN" altLang="en-US"/>
              <a:t>修改交易的处理逻辑，当共识的时候，将交易从</a:t>
            </a:r>
            <a:r>
              <a:rPr lang="en-US" altLang="zh-CN"/>
              <a:t>mempool</a:t>
            </a:r>
            <a:r>
              <a:rPr lang="zh-CN" altLang="en-US"/>
              <a:t>中去除或者打上标记，以便支持并行打包多个区块。</a:t>
            </a:r>
            <a:r>
              <a:rPr lang="zh-CN" altLang="en-US">
                <a:solidFill>
                  <a:srgbClr val="FF0000"/>
                </a:solidFill>
              </a:rPr>
              <a:t> </a:t>
            </a:r>
            <a:r>
              <a:rPr lang="en-US" altLang="zh-CN">
                <a:solidFill>
                  <a:srgbClr val="FF0000"/>
                </a:solidFill>
              </a:rPr>
              <a:t>//</a:t>
            </a:r>
            <a:r>
              <a:rPr lang="zh-CN" altLang="en-US">
                <a:solidFill>
                  <a:srgbClr val="FF0000"/>
                </a:solidFill>
              </a:rPr>
              <a:t>修改打包交易和区块生成时的交易处理逻辑。</a:t>
            </a:r>
            <a:endParaRPr lang="zh-CN" altLang="en-US"/>
          </a:p>
          <a:p>
            <a:r>
              <a:rPr lang="en-US" altLang="zh-CN"/>
              <a:t>2.</a:t>
            </a:r>
            <a:r>
              <a:rPr lang="zh-CN" altLang="en-US"/>
              <a:t>共识和写区块还是保持串行处理。</a:t>
            </a:r>
            <a:endParaRPr lang="zh-CN" altLang="en-US"/>
          </a:p>
          <a:p>
            <a:endParaRPr lang="zh-CN" altLang="en-US"/>
          </a:p>
          <a:p>
            <a:r>
              <a:rPr lang="en-US" altLang="zh-CN"/>
              <a:t>phase3</a:t>
            </a:r>
            <a:r>
              <a:rPr lang="zh-CN" altLang="en-US"/>
              <a:t>修改点：</a:t>
            </a:r>
            <a:endParaRPr lang="zh-CN" altLang="en-US"/>
          </a:p>
          <a:p>
            <a:r>
              <a:rPr lang="zh-CN" altLang="en-US"/>
              <a:t>修改共识逻辑，共识状态机支持同时收到多个区块，并按区块顺序进行共识（通信过程做部分并行化</a:t>
            </a:r>
            <a:r>
              <a:rPr lang="en-US" altLang="zh-CN"/>
              <a:t>-</a:t>
            </a:r>
            <a:r>
              <a:rPr lang="zh-CN" altLang="en-US"/>
              <a:t>前一区块共识完成，新一区块已经</a:t>
            </a:r>
            <a:r>
              <a:rPr lang="en-US" altLang="zh-CN"/>
              <a:t>ready</a:t>
            </a:r>
            <a:r>
              <a:rPr lang="zh-CN" altLang="en-US"/>
              <a:t>，直接进入下一次共识逻辑，但共识过程还是逐个串行）。</a:t>
            </a:r>
            <a:r>
              <a:rPr lang="en-US" altLang="zh-CN">
                <a:solidFill>
                  <a:srgbClr val="FF0000"/>
                </a:solidFill>
              </a:rPr>
              <a:t>//</a:t>
            </a:r>
            <a:r>
              <a:rPr lang="zh-CN" altLang="en-US">
                <a:solidFill>
                  <a:srgbClr val="FF0000"/>
                </a:solidFill>
              </a:rPr>
              <a:t>修改共识逻辑。</a:t>
            </a:r>
            <a:endParaRPr lang="zh-CN" altLang="en-US">
              <a:solidFill>
                <a:srgbClr val="FF000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614295" y="2329815"/>
            <a:ext cx="6963410" cy="1325880"/>
          </a:xfrm>
        </p:spPr>
        <p:txBody>
          <a:bodyPr>
            <a:normAutofit fontScale="90000"/>
          </a:bodyPr>
          <a:p>
            <a:pPr algn="ctr"/>
            <a:r>
              <a:rPr lang="en-US" altLang="zh-CN">
                <a:sym typeface="+mn-ea"/>
              </a:rPr>
              <a:t>8.</a:t>
            </a:r>
            <a:r>
              <a:rPr lang="en-US">
                <a:sym typeface="+mn-ea"/>
              </a:rPr>
              <a:t>Chain33 DPOS</a:t>
            </a:r>
            <a:r>
              <a:rPr lang="zh-CN" altLang="en-US">
                <a:sym typeface="+mn-ea"/>
              </a:rPr>
              <a:t>共识机制</a:t>
            </a:r>
            <a:endParaRPr lang="zh-CN" altLang="en-US">
              <a:sym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六边形 3"/>
          <p:cNvSpPr/>
          <p:nvPr/>
        </p:nvSpPr>
        <p:spPr>
          <a:xfrm>
            <a:off x="2486025" y="668020"/>
            <a:ext cx="2128520" cy="1136650"/>
          </a:xfrm>
          <a:prstGeom prst="hexag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aphicFrame>
        <p:nvGraphicFramePr>
          <p:cNvPr id="5" name="表格 4"/>
          <p:cNvGraphicFramePr/>
          <p:nvPr/>
        </p:nvGraphicFramePr>
        <p:xfrm>
          <a:off x="2871470" y="1043940"/>
          <a:ext cx="1435735" cy="365760"/>
        </p:xfrm>
        <a:graphic>
          <a:graphicData uri="http://schemas.openxmlformats.org/drawingml/2006/table">
            <a:tbl>
              <a:tblPr firstRow="1" bandRow="1">
                <a:tableStyleId>{5C22544A-7EE6-4342-B048-85BDC9FD1C3A}</a:tableStyleId>
              </a:tblPr>
              <a:tblGrid>
                <a:gridCol w="239395"/>
                <a:gridCol w="239395"/>
                <a:gridCol w="239395"/>
                <a:gridCol w="245745"/>
                <a:gridCol w="233045"/>
                <a:gridCol w="238760"/>
              </a:tblGrid>
              <a:tr h="365760">
                <a:tc>
                  <a:txBody>
                    <a:bodyPr/>
                    <a:p>
                      <a:pPr>
                        <a:buNone/>
                      </a:pPr>
                      <a:r>
                        <a:rPr lang="en-US" altLang="zh-CN"/>
                        <a:t>1</a:t>
                      </a:r>
                      <a:endParaRPr lang="en-US" altLang="zh-CN"/>
                    </a:p>
                  </a:txBody>
                  <a:tcPr/>
                </a:tc>
                <a:tc>
                  <a:txBody>
                    <a:bodyPr/>
                    <a:p>
                      <a:pPr>
                        <a:buNone/>
                      </a:pPr>
                      <a:r>
                        <a:rPr lang="en-US" altLang="zh-CN"/>
                        <a:t>2</a:t>
                      </a:r>
                      <a:endParaRPr lang="en-US" altLang="zh-CN"/>
                    </a:p>
                  </a:txBody>
                  <a:tcPr/>
                </a:tc>
                <a:tc>
                  <a:txBody>
                    <a:bodyPr/>
                    <a:p>
                      <a:pPr>
                        <a:buNone/>
                      </a:pPr>
                      <a:r>
                        <a:rPr lang="en-US" altLang="zh-CN"/>
                        <a:t>3</a:t>
                      </a:r>
                      <a:endParaRPr lang="en-US" altLang="zh-CN"/>
                    </a:p>
                  </a:txBody>
                  <a:tcPr/>
                </a:tc>
                <a:tc>
                  <a:txBody>
                    <a:bodyPr/>
                    <a:p>
                      <a:pPr>
                        <a:buNone/>
                      </a:pPr>
                      <a:r>
                        <a:rPr lang="en-US" altLang="zh-CN"/>
                        <a:t>4</a:t>
                      </a:r>
                      <a:endParaRPr lang="en-US" altLang="zh-CN"/>
                    </a:p>
                  </a:txBody>
                  <a:tcPr/>
                </a:tc>
                <a:tc>
                  <a:txBody>
                    <a:bodyPr/>
                    <a:p>
                      <a:pPr>
                        <a:buNone/>
                      </a:pPr>
                      <a:r>
                        <a:rPr lang="en-US" altLang="zh-CN"/>
                        <a:t>5</a:t>
                      </a:r>
                      <a:endParaRPr lang="en-US" altLang="zh-CN"/>
                    </a:p>
                  </a:txBody>
                  <a:tcPr/>
                </a:tc>
                <a:tc>
                  <a:txBody>
                    <a:bodyPr/>
                    <a:p>
                      <a:pPr>
                        <a:buNone/>
                      </a:pPr>
                      <a:r>
                        <a:rPr lang="en-US" altLang="zh-CN"/>
                        <a:t>6</a:t>
                      </a:r>
                      <a:endParaRPr lang="en-US" altLang="zh-CN"/>
                    </a:p>
                  </a:txBody>
                  <a:tcPr/>
                </a:tc>
              </a:tr>
            </a:tbl>
          </a:graphicData>
        </a:graphic>
      </p:graphicFrame>
      <p:sp>
        <p:nvSpPr>
          <p:cNvPr id="6" name="六边形 5"/>
          <p:cNvSpPr/>
          <p:nvPr/>
        </p:nvSpPr>
        <p:spPr>
          <a:xfrm>
            <a:off x="6524625" y="668020"/>
            <a:ext cx="2128520" cy="1136650"/>
          </a:xfrm>
          <a:prstGeom prst="hexag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aphicFrame>
        <p:nvGraphicFramePr>
          <p:cNvPr id="8" name="表格 7"/>
          <p:cNvGraphicFramePr/>
          <p:nvPr/>
        </p:nvGraphicFramePr>
        <p:xfrm>
          <a:off x="6891655" y="929640"/>
          <a:ext cx="1435735" cy="365760"/>
        </p:xfrm>
        <a:graphic>
          <a:graphicData uri="http://schemas.openxmlformats.org/drawingml/2006/table">
            <a:tbl>
              <a:tblPr firstRow="1" bandRow="1">
                <a:tableStyleId>{5C22544A-7EE6-4342-B048-85BDC9FD1C3A}</a:tableStyleId>
              </a:tblPr>
              <a:tblGrid>
                <a:gridCol w="239395"/>
                <a:gridCol w="239395"/>
                <a:gridCol w="239395"/>
                <a:gridCol w="245745"/>
                <a:gridCol w="233045"/>
                <a:gridCol w="238760"/>
              </a:tblGrid>
              <a:tr h="365760">
                <a:tc>
                  <a:txBody>
                    <a:bodyPr/>
                    <a:p>
                      <a:pPr>
                        <a:buNone/>
                      </a:pPr>
                      <a:r>
                        <a:rPr lang="en-US" altLang="zh-CN"/>
                        <a:t>7</a:t>
                      </a:r>
                      <a:endParaRPr lang="en-US" altLang="zh-CN"/>
                    </a:p>
                  </a:txBody>
                  <a:tcPr/>
                </a:tc>
                <a:tc>
                  <a:txBody>
                    <a:bodyPr/>
                    <a:p>
                      <a:pPr>
                        <a:buNone/>
                      </a:pPr>
                      <a:r>
                        <a:rPr lang="en-US" altLang="zh-CN"/>
                        <a:t>8</a:t>
                      </a:r>
                      <a:endParaRPr lang="en-US" altLang="zh-CN"/>
                    </a:p>
                  </a:txBody>
                  <a:tcPr/>
                </a:tc>
                <a:tc>
                  <a:txBody>
                    <a:bodyPr/>
                    <a:p>
                      <a:pPr>
                        <a:buNone/>
                      </a:pPr>
                      <a:r>
                        <a:rPr lang="en-US" altLang="zh-CN"/>
                        <a:t>9</a:t>
                      </a:r>
                      <a:endParaRPr lang="en-US" altLang="zh-CN"/>
                    </a:p>
                  </a:txBody>
                  <a:tcPr/>
                </a:tc>
                <a:tc>
                  <a:txBody>
                    <a:bodyPr/>
                    <a:p>
                      <a:pPr>
                        <a:buNone/>
                      </a:pPr>
                      <a:r>
                        <a:rPr lang="en-US" altLang="zh-CN"/>
                        <a:t>10</a:t>
                      </a:r>
                      <a:endParaRPr lang="en-US" altLang="zh-CN"/>
                    </a:p>
                  </a:txBody>
                  <a:tcPr/>
                </a:tc>
                <a:tc>
                  <a:txBody>
                    <a:bodyPr/>
                    <a:p>
                      <a:pPr>
                        <a:buNone/>
                      </a:pPr>
                      <a:r>
                        <a:rPr lang="en-US" altLang="zh-CN"/>
                        <a:t>11</a:t>
                      </a:r>
                      <a:endParaRPr lang="en-US" altLang="zh-CN"/>
                    </a:p>
                  </a:txBody>
                  <a:tcPr/>
                </a:tc>
                <a:tc>
                  <a:txBody>
                    <a:bodyPr/>
                    <a:p>
                      <a:pPr>
                        <a:buNone/>
                      </a:pPr>
                      <a:r>
                        <a:rPr lang="en-US" altLang="zh-CN"/>
                        <a:t>12</a:t>
                      </a:r>
                      <a:endParaRPr lang="en-US" altLang="zh-CN"/>
                    </a:p>
                  </a:txBody>
                  <a:tcPr/>
                </a:tc>
              </a:tr>
            </a:tbl>
          </a:graphicData>
        </a:graphic>
      </p:graphicFrame>
      <p:sp>
        <p:nvSpPr>
          <p:cNvPr id="9" name="六边形 8"/>
          <p:cNvSpPr/>
          <p:nvPr/>
        </p:nvSpPr>
        <p:spPr>
          <a:xfrm>
            <a:off x="2486025" y="3839845"/>
            <a:ext cx="2128520" cy="1136650"/>
          </a:xfrm>
          <a:prstGeom prst="hexag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aphicFrame>
        <p:nvGraphicFramePr>
          <p:cNvPr id="10" name="表格 9"/>
          <p:cNvGraphicFramePr/>
          <p:nvPr/>
        </p:nvGraphicFramePr>
        <p:xfrm>
          <a:off x="2833370" y="3949065"/>
          <a:ext cx="1435735" cy="365760"/>
        </p:xfrm>
        <a:graphic>
          <a:graphicData uri="http://schemas.openxmlformats.org/drawingml/2006/table">
            <a:tbl>
              <a:tblPr firstRow="1" bandRow="1">
                <a:tableStyleId>{5C22544A-7EE6-4342-B048-85BDC9FD1C3A}</a:tableStyleId>
              </a:tblPr>
              <a:tblGrid>
                <a:gridCol w="239395"/>
                <a:gridCol w="239395"/>
                <a:gridCol w="239395"/>
                <a:gridCol w="245745"/>
                <a:gridCol w="233045"/>
                <a:gridCol w="238760"/>
              </a:tblGrid>
              <a:tr h="365760">
                <a:tc>
                  <a:txBody>
                    <a:bodyPr/>
                    <a:p>
                      <a:pPr>
                        <a:buNone/>
                      </a:pPr>
                      <a:r>
                        <a:rPr lang="en-US" altLang="zh-CN"/>
                        <a:t>y</a:t>
                      </a:r>
                      <a:endParaRPr lang="en-US" altLang="zh-CN"/>
                    </a:p>
                  </a:txBody>
                  <a:tcPr/>
                </a:tc>
                <a:tc>
                  <a:txBody>
                    <a:bodyPr/>
                    <a:p>
                      <a:pPr>
                        <a:buNone/>
                      </a:pPr>
                      <a:r>
                        <a:rPr lang="en-US" altLang="zh-CN"/>
                        <a:t>y+1</a:t>
                      </a:r>
                      <a:endParaRPr lang="en-US" altLang="zh-CN"/>
                    </a:p>
                  </a:txBody>
                  <a:tcPr/>
                </a:tc>
                <a:tc>
                  <a:txBody>
                    <a:bodyPr/>
                    <a:p>
                      <a:pPr>
                        <a:buNone/>
                      </a:pPr>
                      <a:r>
                        <a:rPr lang="en-US" altLang="zh-CN"/>
                        <a:t>y+2</a:t>
                      </a:r>
                      <a:endParaRPr lang="en-US" altLang="zh-CN"/>
                    </a:p>
                  </a:txBody>
                  <a:tcPr/>
                </a:tc>
                <a:tc>
                  <a:txBody>
                    <a:bodyPr/>
                    <a:p>
                      <a:pPr>
                        <a:buNone/>
                      </a:pPr>
                      <a:r>
                        <a:rPr lang="en-US" altLang="zh-CN"/>
                        <a:t>y+3</a:t>
                      </a:r>
                      <a:endParaRPr lang="en-US" altLang="zh-CN"/>
                    </a:p>
                  </a:txBody>
                  <a:tcPr/>
                </a:tc>
                <a:tc>
                  <a:txBody>
                    <a:bodyPr/>
                    <a:p>
                      <a:pPr>
                        <a:buNone/>
                      </a:pPr>
                      <a:r>
                        <a:rPr lang="en-US" altLang="zh-CN"/>
                        <a:t>y+4</a:t>
                      </a:r>
                      <a:endParaRPr lang="en-US" altLang="zh-CN"/>
                    </a:p>
                  </a:txBody>
                  <a:tcPr/>
                </a:tc>
                <a:tc>
                  <a:txBody>
                    <a:bodyPr/>
                    <a:p>
                      <a:pPr>
                        <a:buNone/>
                      </a:pPr>
                      <a:r>
                        <a:rPr lang="en-US" altLang="zh-CN"/>
                        <a:t>y+5</a:t>
                      </a:r>
                      <a:endParaRPr lang="en-US" altLang="zh-CN"/>
                    </a:p>
                  </a:txBody>
                  <a:tcPr/>
                </a:tc>
              </a:tr>
            </a:tbl>
          </a:graphicData>
        </a:graphic>
      </p:graphicFrame>
      <p:sp>
        <p:nvSpPr>
          <p:cNvPr id="11" name="文本框 10"/>
          <p:cNvSpPr txBox="1"/>
          <p:nvPr/>
        </p:nvSpPr>
        <p:spPr>
          <a:xfrm>
            <a:off x="3125470" y="299720"/>
            <a:ext cx="946150" cy="368300"/>
          </a:xfrm>
          <a:prstGeom prst="rect">
            <a:avLst/>
          </a:prstGeom>
          <a:noFill/>
        </p:spPr>
        <p:txBody>
          <a:bodyPr wrap="square" rtlCol="0">
            <a:spAutoFit/>
          </a:bodyPr>
          <a:p>
            <a:r>
              <a:rPr lang="en-US" altLang="zh-CN"/>
              <a:t>Node1</a:t>
            </a:r>
            <a:endParaRPr lang="en-US" altLang="zh-CN"/>
          </a:p>
        </p:txBody>
      </p:sp>
      <p:sp>
        <p:nvSpPr>
          <p:cNvPr id="12" name="文本框 11"/>
          <p:cNvSpPr txBox="1"/>
          <p:nvPr/>
        </p:nvSpPr>
        <p:spPr>
          <a:xfrm>
            <a:off x="7115810" y="299720"/>
            <a:ext cx="946150" cy="368300"/>
          </a:xfrm>
          <a:prstGeom prst="rect">
            <a:avLst/>
          </a:prstGeom>
          <a:noFill/>
        </p:spPr>
        <p:txBody>
          <a:bodyPr wrap="square" rtlCol="0">
            <a:spAutoFit/>
          </a:bodyPr>
          <a:p>
            <a:r>
              <a:rPr lang="en-US" altLang="zh-CN"/>
              <a:t>Node2</a:t>
            </a:r>
            <a:endParaRPr lang="en-US" altLang="zh-CN"/>
          </a:p>
        </p:txBody>
      </p:sp>
      <p:sp>
        <p:nvSpPr>
          <p:cNvPr id="13" name="文本框 12"/>
          <p:cNvSpPr txBox="1"/>
          <p:nvPr/>
        </p:nvSpPr>
        <p:spPr>
          <a:xfrm>
            <a:off x="3077210" y="3471545"/>
            <a:ext cx="1104900" cy="368300"/>
          </a:xfrm>
          <a:prstGeom prst="rect">
            <a:avLst/>
          </a:prstGeom>
          <a:noFill/>
        </p:spPr>
        <p:txBody>
          <a:bodyPr wrap="square" rtlCol="0">
            <a:spAutoFit/>
          </a:bodyPr>
          <a:p>
            <a:r>
              <a:rPr lang="en-US" altLang="zh-CN"/>
              <a:t>Node21</a:t>
            </a:r>
            <a:endParaRPr lang="en-US" altLang="zh-CN"/>
          </a:p>
        </p:txBody>
      </p:sp>
      <p:sp>
        <p:nvSpPr>
          <p:cNvPr id="14" name="六边形 13"/>
          <p:cNvSpPr/>
          <p:nvPr/>
        </p:nvSpPr>
        <p:spPr>
          <a:xfrm>
            <a:off x="6524625" y="3839845"/>
            <a:ext cx="2128520" cy="1136650"/>
          </a:xfrm>
          <a:prstGeom prst="hexagon">
            <a:avLst/>
          </a:prstGeom>
        </p:spPr>
        <p:style>
          <a:lnRef idx="2">
            <a:schemeClr val="accent6"/>
          </a:lnRef>
          <a:fillRef idx="1">
            <a:schemeClr val="lt1"/>
          </a:fillRef>
          <a:effectRef idx="0">
            <a:schemeClr val="accent6"/>
          </a:effectRef>
          <a:fontRef idx="minor">
            <a:schemeClr val="dk1"/>
          </a:fontRef>
        </p:style>
        <p:txBody>
          <a:bodyPr rtlCol="0" anchor="ctr"/>
          <a:p>
            <a:pPr algn="ctr"/>
            <a:endParaRPr lang="zh-CN" altLang="en-US"/>
          </a:p>
        </p:txBody>
      </p:sp>
      <p:graphicFrame>
        <p:nvGraphicFramePr>
          <p:cNvPr id="15" name="表格 14"/>
          <p:cNvGraphicFramePr/>
          <p:nvPr/>
        </p:nvGraphicFramePr>
        <p:xfrm>
          <a:off x="6882130" y="3958590"/>
          <a:ext cx="1435735" cy="365760"/>
        </p:xfrm>
        <a:graphic>
          <a:graphicData uri="http://schemas.openxmlformats.org/drawingml/2006/table">
            <a:tbl>
              <a:tblPr firstRow="1" bandRow="1">
                <a:tableStyleId>{5C22544A-7EE6-4342-B048-85BDC9FD1C3A}</a:tableStyleId>
              </a:tblPr>
              <a:tblGrid>
                <a:gridCol w="239395"/>
                <a:gridCol w="239395"/>
                <a:gridCol w="239395"/>
                <a:gridCol w="245745"/>
                <a:gridCol w="233045"/>
                <a:gridCol w="238760"/>
              </a:tblGrid>
              <a:tr h="365760">
                <a:tc>
                  <a:txBody>
                    <a:bodyPr/>
                    <a:p>
                      <a:pPr>
                        <a:buNone/>
                      </a:pPr>
                      <a:r>
                        <a:rPr lang="en-US" altLang="zh-CN"/>
                        <a:t>x</a:t>
                      </a:r>
                      <a:endParaRPr lang="en-US" altLang="zh-CN"/>
                    </a:p>
                  </a:txBody>
                  <a:tcPr/>
                </a:tc>
                <a:tc>
                  <a:txBody>
                    <a:bodyPr/>
                    <a:p>
                      <a:pPr>
                        <a:buNone/>
                      </a:pPr>
                      <a:r>
                        <a:rPr lang="en-US" altLang="zh-CN"/>
                        <a:t>x+1</a:t>
                      </a:r>
                      <a:endParaRPr lang="en-US" altLang="zh-CN"/>
                    </a:p>
                  </a:txBody>
                  <a:tcPr/>
                </a:tc>
                <a:tc>
                  <a:txBody>
                    <a:bodyPr/>
                    <a:p>
                      <a:pPr>
                        <a:buNone/>
                      </a:pPr>
                      <a:r>
                        <a:rPr lang="en-US" altLang="zh-CN"/>
                        <a:t>x+2</a:t>
                      </a:r>
                      <a:endParaRPr lang="en-US" altLang="zh-CN"/>
                    </a:p>
                  </a:txBody>
                  <a:tcPr/>
                </a:tc>
                <a:tc>
                  <a:txBody>
                    <a:bodyPr/>
                    <a:p>
                      <a:pPr>
                        <a:buNone/>
                      </a:pPr>
                      <a:r>
                        <a:rPr lang="en-US" altLang="zh-CN"/>
                        <a:t>x+3</a:t>
                      </a:r>
                      <a:endParaRPr lang="en-US" altLang="zh-CN"/>
                    </a:p>
                  </a:txBody>
                  <a:tcPr/>
                </a:tc>
                <a:tc>
                  <a:txBody>
                    <a:bodyPr/>
                    <a:p>
                      <a:pPr>
                        <a:buNone/>
                      </a:pPr>
                      <a:r>
                        <a:rPr lang="en-US" altLang="zh-CN"/>
                        <a:t>x+4</a:t>
                      </a:r>
                      <a:endParaRPr lang="en-US" altLang="zh-CN"/>
                    </a:p>
                  </a:txBody>
                  <a:tcPr/>
                </a:tc>
                <a:tc>
                  <a:txBody>
                    <a:bodyPr/>
                    <a:p>
                      <a:pPr>
                        <a:buNone/>
                      </a:pPr>
                      <a:r>
                        <a:rPr lang="en-US" altLang="zh-CN"/>
                        <a:t>x+5</a:t>
                      </a:r>
                      <a:endParaRPr lang="en-US" altLang="zh-CN"/>
                    </a:p>
                  </a:txBody>
                  <a:tcPr/>
                </a:tc>
              </a:tr>
            </a:tbl>
          </a:graphicData>
        </a:graphic>
      </p:graphicFrame>
      <p:sp>
        <p:nvSpPr>
          <p:cNvPr id="16" name="文本框 15"/>
          <p:cNvSpPr txBox="1"/>
          <p:nvPr/>
        </p:nvSpPr>
        <p:spPr>
          <a:xfrm>
            <a:off x="7115810" y="3471545"/>
            <a:ext cx="1075055" cy="368300"/>
          </a:xfrm>
          <a:prstGeom prst="rect">
            <a:avLst/>
          </a:prstGeom>
          <a:noFill/>
        </p:spPr>
        <p:txBody>
          <a:bodyPr wrap="square" rtlCol="0">
            <a:spAutoFit/>
          </a:bodyPr>
          <a:p>
            <a:r>
              <a:rPr lang="en-US" altLang="zh-CN"/>
              <a:t>NodeN</a:t>
            </a:r>
            <a:endParaRPr lang="en-US" altLang="zh-CN"/>
          </a:p>
        </p:txBody>
      </p:sp>
      <p:cxnSp>
        <p:nvCxnSpPr>
          <p:cNvPr id="17" name="直接箭头连接符 16"/>
          <p:cNvCxnSpPr>
            <a:stCxn id="4" idx="0"/>
            <a:endCxn id="6" idx="3"/>
          </p:cNvCxnSpPr>
          <p:nvPr/>
        </p:nvCxnSpPr>
        <p:spPr>
          <a:xfrm>
            <a:off x="4624070" y="1236345"/>
            <a:ext cx="19100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7627620" y="1838325"/>
            <a:ext cx="0" cy="4959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a:stCxn id="14" idx="3"/>
            <a:endCxn id="24" idx="0"/>
          </p:cNvCxnSpPr>
          <p:nvPr/>
        </p:nvCxnSpPr>
        <p:spPr>
          <a:xfrm flipH="1">
            <a:off x="6066155" y="4408170"/>
            <a:ext cx="458470" cy="82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flipH="1" flipV="1">
            <a:off x="3550285" y="1788795"/>
            <a:ext cx="20320" cy="15875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右弧形箭头 20"/>
          <p:cNvSpPr/>
          <p:nvPr/>
        </p:nvSpPr>
        <p:spPr>
          <a:xfrm>
            <a:off x="5326380" y="2254885"/>
            <a:ext cx="730885" cy="121666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tx1"/>
              </a:solidFill>
            </a:endParaRPr>
          </a:p>
        </p:txBody>
      </p:sp>
      <p:sp>
        <p:nvSpPr>
          <p:cNvPr id="22" name="六边形 21"/>
          <p:cNvSpPr/>
          <p:nvPr/>
        </p:nvSpPr>
        <p:spPr>
          <a:xfrm>
            <a:off x="7139305" y="2334260"/>
            <a:ext cx="975995" cy="521335"/>
          </a:xfrm>
          <a:prstGeom prst="hexagon">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a:t>
            </a:r>
            <a:endParaRPr lang="en-US" altLang="zh-CN"/>
          </a:p>
        </p:txBody>
      </p:sp>
      <p:cxnSp>
        <p:nvCxnSpPr>
          <p:cNvPr id="23" name="直接箭头连接符 22"/>
          <p:cNvCxnSpPr/>
          <p:nvPr/>
        </p:nvCxnSpPr>
        <p:spPr>
          <a:xfrm>
            <a:off x="7627620" y="2855595"/>
            <a:ext cx="0" cy="4959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六边形 23"/>
          <p:cNvSpPr/>
          <p:nvPr/>
        </p:nvSpPr>
        <p:spPr>
          <a:xfrm>
            <a:off x="5090160" y="4155440"/>
            <a:ext cx="975995" cy="521335"/>
          </a:xfrm>
          <a:prstGeom prst="hexagon">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a:t>
            </a:r>
            <a:endParaRPr lang="en-US" altLang="zh-CN"/>
          </a:p>
        </p:txBody>
      </p:sp>
      <p:cxnSp>
        <p:nvCxnSpPr>
          <p:cNvPr id="25" name="直接箭头连接符 24"/>
          <p:cNvCxnSpPr>
            <a:stCxn id="24" idx="3"/>
            <a:endCxn id="9" idx="0"/>
          </p:cNvCxnSpPr>
          <p:nvPr/>
        </p:nvCxnSpPr>
        <p:spPr>
          <a:xfrm flipH="1" flipV="1">
            <a:off x="4624070" y="4408170"/>
            <a:ext cx="475615" cy="82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194425" y="2546985"/>
            <a:ext cx="807085" cy="368300"/>
          </a:xfrm>
          <a:prstGeom prst="rect">
            <a:avLst/>
          </a:prstGeom>
          <a:noFill/>
        </p:spPr>
        <p:txBody>
          <a:bodyPr wrap="none" rtlCol="0">
            <a:spAutoFit/>
          </a:bodyPr>
          <a:p>
            <a:r>
              <a:rPr lang="en-US" altLang="zh-CN">
                <a:solidFill>
                  <a:srgbClr val="FF0000"/>
                </a:solidFill>
              </a:rPr>
              <a:t>Cycle</a:t>
            </a:r>
            <a:endParaRPr lang="en-US" altLang="zh-CN">
              <a:solidFill>
                <a:srgbClr val="FF0000"/>
              </a:solidFill>
            </a:endParaRPr>
          </a:p>
        </p:txBody>
      </p:sp>
      <p:sp>
        <p:nvSpPr>
          <p:cNvPr id="3" name="文本框 2"/>
          <p:cNvSpPr txBox="1"/>
          <p:nvPr/>
        </p:nvSpPr>
        <p:spPr>
          <a:xfrm>
            <a:off x="1537335" y="1065530"/>
            <a:ext cx="1040765" cy="368300"/>
          </a:xfrm>
          <a:prstGeom prst="rect">
            <a:avLst/>
          </a:prstGeom>
          <a:noFill/>
        </p:spPr>
        <p:txBody>
          <a:bodyPr wrap="none" rtlCol="0">
            <a:spAutoFit/>
          </a:bodyPr>
          <a:p>
            <a:r>
              <a:rPr lang="en-US" altLang="zh-CN">
                <a:solidFill>
                  <a:srgbClr val="FF0000"/>
                </a:solidFill>
              </a:rPr>
              <a:t>Period1</a:t>
            </a:r>
            <a:endParaRPr lang="en-US" altLang="zh-CN">
              <a:solidFill>
                <a:srgbClr val="FF0000"/>
              </a:solidFill>
            </a:endParaRPr>
          </a:p>
        </p:txBody>
      </p:sp>
      <p:sp>
        <p:nvSpPr>
          <p:cNvPr id="7" name="文本框 6"/>
          <p:cNvSpPr txBox="1"/>
          <p:nvPr/>
        </p:nvSpPr>
        <p:spPr>
          <a:xfrm>
            <a:off x="8653145" y="1041400"/>
            <a:ext cx="1040765" cy="368300"/>
          </a:xfrm>
          <a:prstGeom prst="rect">
            <a:avLst/>
          </a:prstGeom>
          <a:noFill/>
        </p:spPr>
        <p:txBody>
          <a:bodyPr wrap="none" rtlCol="0">
            <a:spAutoFit/>
          </a:bodyPr>
          <a:p>
            <a:r>
              <a:rPr lang="en-US" altLang="zh-CN">
                <a:solidFill>
                  <a:srgbClr val="FF0000"/>
                </a:solidFill>
              </a:rPr>
              <a:t>Period2</a:t>
            </a:r>
            <a:endParaRPr lang="en-US" altLang="zh-CN">
              <a:solidFill>
                <a:srgbClr val="FF0000"/>
              </a:solidFill>
            </a:endParaRPr>
          </a:p>
        </p:txBody>
      </p:sp>
      <p:sp>
        <p:nvSpPr>
          <p:cNvPr id="26" name="文本框 25"/>
          <p:cNvSpPr txBox="1"/>
          <p:nvPr/>
        </p:nvSpPr>
        <p:spPr>
          <a:xfrm>
            <a:off x="8653145" y="4222115"/>
            <a:ext cx="1066165" cy="368300"/>
          </a:xfrm>
          <a:prstGeom prst="rect">
            <a:avLst/>
          </a:prstGeom>
          <a:noFill/>
        </p:spPr>
        <p:txBody>
          <a:bodyPr wrap="none" rtlCol="0">
            <a:spAutoFit/>
          </a:bodyPr>
          <a:p>
            <a:r>
              <a:rPr lang="en-US" altLang="zh-CN">
                <a:solidFill>
                  <a:srgbClr val="FF0000"/>
                </a:solidFill>
              </a:rPr>
              <a:t>PeriodN</a:t>
            </a:r>
            <a:endParaRPr lang="en-US" altLang="zh-CN">
              <a:solidFill>
                <a:srgbClr val="FF0000"/>
              </a:solidFill>
            </a:endParaRPr>
          </a:p>
        </p:txBody>
      </p:sp>
      <p:sp>
        <p:nvSpPr>
          <p:cNvPr id="27" name="文本框 26"/>
          <p:cNvSpPr txBox="1"/>
          <p:nvPr/>
        </p:nvSpPr>
        <p:spPr>
          <a:xfrm>
            <a:off x="1358900" y="4232275"/>
            <a:ext cx="1186180" cy="368300"/>
          </a:xfrm>
          <a:prstGeom prst="rect">
            <a:avLst/>
          </a:prstGeom>
          <a:noFill/>
        </p:spPr>
        <p:txBody>
          <a:bodyPr wrap="none" rtlCol="0">
            <a:spAutoFit/>
          </a:bodyPr>
          <a:p>
            <a:r>
              <a:rPr lang="en-US" altLang="zh-CN">
                <a:solidFill>
                  <a:srgbClr val="FF0000"/>
                </a:solidFill>
              </a:rPr>
              <a:t>Period21</a:t>
            </a:r>
            <a:endParaRPr lang="en-US" altLang="zh-CN">
              <a:solidFill>
                <a:srgbClr val="FF0000"/>
              </a:solidFill>
            </a:endParaRPr>
          </a:p>
        </p:txBody>
      </p:sp>
      <p:sp>
        <p:nvSpPr>
          <p:cNvPr id="28" name="文本框 27"/>
          <p:cNvSpPr txBox="1"/>
          <p:nvPr/>
        </p:nvSpPr>
        <p:spPr>
          <a:xfrm>
            <a:off x="1358900" y="5212080"/>
            <a:ext cx="9222740" cy="1599565"/>
          </a:xfrm>
          <a:prstGeom prst="rect">
            <a:avLst/>
          </a:prstGeom>
          <a:noFill/>
        </p:spPr>
        <p:txBody>
          <a:bodyPr wrap="none" rtlCol="0">
            <a:spAutoFit/>
          </a:bodyPr>
          <a:p>
            <a:r>
              <a:rPr lang="zh-CN" altLang="en-US" sz="1400">
                <a:solidFill>
                  <a:srgbClr val="FF0000"/>
                </a:solidFill>
              </a:rPr>
              <a:t>一个</a:t>
            </a:r>
            <a:r>
              <a:rPr lang="en-US" altLang="zh-CN" sz="1400">
                <a:solidFill>
                  <a:srgbClr val="FF0000"/>
                </a:solidFill>
              </a:rPr>
              <a:t>Cycle</a:t>
            </a:r>
            <a:r>
              <a:rPr lang="zh-CN" altLang="en-US" sz="1400">
                <a:solidFill>
                  <a:srgbClr val="FF0000"/>
                </a:solidFill>
              </a:rPr>
              <a:t>周期中，所有委托节点按时间槽（</a:t>
            </a:r>
            <a:r>
              <a:rPr lang="en-US" altLang="zh-CN" sz="1400">
                <a:solidFill>
                  <a:srgbClr val="FF0000"/>
                </a:solidFill>
              </a:rPr>
              <a:t>Period</a:t>
            </a:r>
            <a:r>
              <a:rPr lang="zh-CN" altLang="en-US" sz="1400">
                <a:solidFill>
                  <a:srgbClr val="FF0000"/>
                </a:solidFill>
              </a:rPr>
              <a:t>）顺序</a:t>
            </a:r>
            <a:r>
              <a:rPr lang="zh-CN" altLang="en-US" sz="1400">
                <a:solidFill>
                  <a:srgbClr val="FF0000"/>
                </a:solidFill>
              </a:rPr>
              <a:t>轮一遍。</a:t>
            </a:r>
            <a:endParaRPr lang="zh-CN" altLang="en-US" sz="1400">
              <a:solidFill>
                <a:srgbClr val="FF0000"/>
              </a:solidFill>
            </a:endParaRPr>
          </a:p>
          <a:p>
            <a:r>
              <a:rPr lang="zh-CN" altLang="en-US" sz="1400">
                <a:solidFill>
                  <a:srgbClr val="FF0000"/>
                </a:solidFill>
              </a:rPr>
              <a:t>一个</a:t>
            </a:r>
            <a:r>
              <a:rPr lang="en-US" altLang="zh-CN" sz="1400">
                <a:solidFill>
                  <a:srgbClr val="FF0000"/>
                </a:solidFill>
              </a:rPr>
              <a:t>Cycle</a:t>
            </a:r>
            <a:r>
              <a:rPr lang="zh-CN" altLang="en-US" sz="1400">
                <a:solidFill>
                  <a:srgbClr val="FF0000"/>
                </a:solidFill>
              </a:rPr>
              <a:t>由多个</a:t>
            </a:r>
            <a:r>
              <a:rPr lang="en-US" altLang="zh-CN" sz="1400">
                <a:solidFill>
                  <a:srgbClr val="FF0000"/>
                </a:solidFill>
              </a:rPr>
              <a:t>Period</a:t>
            </a:r>
            <a:r>
              <a:rPr lang="zh-CN" altLang="en-US" sz="1400">
                <a:solidFill>
                  <a:srgbClr val="FF0000"/>
                </a:solidFill>
              </a:rPr>
              <a:t>构成，每个</a:t>
            </a:r>
            <a:r>
              <a:rPr lang="en-US" altLang="zh-CN" sz="1400">
                <a:solidFill>
                  <a:srgbClr val="FF0000"/>
                </a:solidFill>
              </a:rPr>
              <a:t>Period</a:t>
            </a:r>
            <a:r>
              <a:rPr lang="zh-CN" altLang="en-US" sz="1400">
                <a:solidFill>
                  <a:srgbClr val="FF0000"/>
                </a:solidFill>
              </a:rPr>
              <a:t>对应一个委托节点负责出块的时间段</a:t>
            </a:r>
            <a:r>
              <a:rPr lang="en-US" altLang="zh-CN" sz="1400">
                <a:solidFill>
                  <a:srgbClr val="FF0000"/>
                </a:solidFill>
              </a:rPr>
              <a:t>(</a:t>
            </a:r>
            <a:r>
              <a:rPr lang="zh-CN" altLang="en-US" sz="1400">
                <a:solidFill>
                  <a:srgbClr val="FF0000"/>
                </a:solidFill>
              </a:rPr>
              <a:t>时间槽</a:t>
            </a:r>
            <a:r>
              <a:rPr lang="en-US" altLang="zh-CN" sz="1400">
                <a:solidFill>
                  <a:srgbClr val="FF0000"/>
                </a:solidFill>
              </a:rPr>
              <a:t>)</a:t>
            </a:r>
            <a:r>
              <a:rPr lang="zh-CN" altLang="en-US" sz="1400">
                <a:solidFill>
                  <a:srgbClr val="FF0000"/>
                </a:solidFill>
              </a:rPr>
              <a:t>。</a:t>
            </a:r>
            <a:endParaRPr lang="zh-CN" altLang="en-US" sz="1400">
              <a:solidFill>
                <a:srgbClr val="FF0000"/>
              </a:solidFill>
            </a:endParaRPr>
          </a:p>
          <a:p>
            <a:r>
              <a:rPr lang="zh-CN" altLang="en-US" sz="1400">
                <a:solidFill>
                  <a:srgbClr val="FF0000"/>
                </a:solidFill>
              </a:rPr>
              <a:t>一个</a:t>
            </a:r>
            <a:r>
              <a:rPr lang="en-US" altLang="zh-CN" sz="1400">
                <a:solidFill>
                  <a:srgbClr val="FF0000"/>
                </a:solidFill>
              </a:rPr>
              <a:t>Period</a:t>
            </a:r>
            <a:r>
              <a:rPr lang="zh-CN" altLang="en-US" sz="1400">
                <a:solidFill>
                  <a:srgbClr val="FF0000"/>
                </a:solidFill>
              </a:rPr>
              <a:t>分为多个出块周期，每个出块周期由负责出块的节点生成一个区块，并广播。</a:t>
            </a:r>
            <a:endParaRPr lang="zh-CN" altLang="en-US" sz="1400">
              <a:solidFill>
                <a:srgbClr val="FF0000"/>
              </a:solidFill>
            </a:endParaRPr>
          </a:p>
          <a:p>
            <a:r>
              <a:rPr lang="en-US" altLang="zh-CN" sz="1400">
                <a:solidFill>
                  <a:srgbClr val="FF0000"/>
                </a:solidFill>
              </a:rPr>
              <a:t>Period</a:t>
            </a:r>
            <a:r>
              <a:rPr lang="zh-CN" altLang="en-US" sz="1400">
                <a:solidFill>
                  <a:srgbClr val="FF0000"/>
                </a:solidFill>
              </a:rPr>
              <a:t>切换时，要对已生成区块确认，并进行节点重新选举，推举出</a:t>
            </a:r>
            <a:r>
              <a:rPr lang="en-US" altLang="zh-CN" sz="1400">
                <a:solidFill>
                  <a:srgbClr val="FF0000"/>
                </a:solidFill>
              </a:rPr>
              <a:t>2/3</a:t>
            </a:r>
            <a:r>
              <a:rPr lang="zh-CN" altLang="en-US" sz="1400">
                <a:solidFill>
                  <a:srgbClr val="FF0000"/>
                </a:solidFill>
              </a:rPr>
              <a:t>多数公认的下一个</a:t>
            </a:r>
            <a:r>
              <a:rPr lang="en-US" altLang="zh-CN" sz="1400">
                <a:solidFill>
                  <a:srgbClr val="FF0000"/>
                </a:solidFill>
              </a:rPr>
              <a:t>Period</a:t>
            </a:r>
            <a:r>
              <a:rPr lang="zh-CN" altLang="en-US" sz="1400">
                <a:solidFill>
                  <a:srgbClr val="FF0000"/>
                </a:solidFill>
              </a:rPr>
              <a:t>负责出块的节点。</a:t>
            </a:r>
            <a:endParaRPr lang="zh-CN" altLang="en-US" sz="1400">
              <a:solidFill>
                <a:srgbClr val="FF0000"/>
              </a:solidFill>
            </a:endParaRPr>
          </a:p>
          <a:p>
            <a:endParaRPr lang="zh-CN" altLang="en-US" sz="1400">
              <a:solidFill>
                <a:srgbClr val="FF0000"/>
              </a:solidFill>
            </a:endParaRPr>
          </a:p>
          <a:p>
            <a:r>
              <a:rPr lang="zh-CN" altLang="en-US" sz="1400">
                <a:solidFill>
                  <a:srgbClr val="FF0000"/>
                </a:solidFill>
              </a:rPr>
              <a:t>选举投票及切换通知确认，都保存下来，作为证据。</a:t>
            </a:r>
            <a:endParaRPr lang="zh-CN" altLang="en-US" sz="1400">
              <a:solidFill>
                <a:srgbClr val="FF0000"/>
              </a:solidFill>
            </a:endParaRPr>
          </a:p>
          <a:p>
            <a:r>
              <a:rPr lang="zh-CN" altLang="en-US" sz="1400">
                <a:solidFill>
                  <a:srgbClr val="FF0000"/>
                </a:solidFill>
              </a:rPr>
              <a:t>对于各节点时间不同步，投票共识未达成等异常情况，会部分节点、甚至全部节点停止生成区块，直到修正错误。</a:t>
            </a:r>
            <a:endParaRPr lang="zh-CN" altLang="en-US" sz="140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 name="文本框 47"/>
          <p:cNvSpPr txBox="1"/>
          <p:nvPr/>
        </p:nvSpPr>
        <p:spPr>
          <a:xfrm>
            <a:off x="1696085" y="1485265"/>
            <a:ext cx="8848090" cy="2122805"/>
          </a:xfrm>
          <a:prstGeom prst="rect">
            <a:avLst/>
          </a:prstGeom>
          <a:noFill/>
        </p:spPr>
        <p:txBody>
          <a:bodyPr wrap="square" rtlCol="0">
            <a:spAutoFit/>
          </a:bodyPr>
          <a:p>
            <a:pPr algn="l"/>
            <a:r>
              <a:rPr lang="zh-CN" sz="1200"/>
              <a:t>当前区块高度与不可逆的区块高度差别过大时（比如超过节点总数目），可能要考虑停止出块。因为中间多个区块未得到</a:t>
            </a:r>
            <a:r>
              <a:rPr lang="en-US" altLang="zh-CN" sz="1200"/>
              <a:t>2/3</a:t>
            </a:r>
            <a:r>
              <a:rPr lang="zh-CN" altLang="en-US" sz="1200"/>
              <a:t>确认。</a:t>
            </a:r>
            <a:endParaRPr lang="zh-CN" altLang="en-US" sz="1200"/>
          </a:p>
          <a:p>
            <a:pPr algn="l"/>
            <a:endParaRPr lang="zh-CN" altLang="en-US" sz="1200"/>
          </a:p>
          <a:p>
            <a:pPr algn="l"/>
            <a:r>
              <a:rPr lang="zh-CN" altLang="en-US" sz="1200"/>
              <a:t>处理方式可以是停止出块，等待人工介入排除问题，也可以是从其他节点进行同步，同步完成后，再恢复正常工作。</a:t>
            </a:r>
            <a:endParaRPr lang="zh-CN" altLang="en-US" sz="1200"/>
          </a:p>
          <a:p>
            <a:pPr algn="l"/>
            <a:endParaRPr lang="zh-CN" altLang="en-US" sz="1200"/>
          </a:p>
          <a:p>
            <a:pPr algn="l"/>
            <a:r>
              <a:rPr lang="zh-CN" altLang="en-US" sz="1200"/>
              <a:t>对于异常节点，可以计入黑名单，投票将其排除在外（因为它运行异常，不能正常出块）。</a:t>
            </a:r>
            <a:endParaRPr lang="zh-CN" altLang="en-US" sz="1200"/>
          </a:p>
          <a:p>
            <a:pPr algn="l"/>
            <a:endParaRPr lang="zh-CN" altLang="en-US" sz="1200"/>
          </a:p>
          <a:p>
            <a:pPr algn="l"/>
            <a:r>
              <a:rPr lang="zh-CN" altLang="en-US" sz="1200"/>
              <a:t>当前可以简单处理，该节点当值时，跳过出块，恢复正常后，正常出块。</a:t>
            </a:r>
            <a:endParaRPr lang="zh-CN" altLang="en-US" sz="1200"/>
          </a:p>
          <a:p>
            <a:pPr algn="l"/>
            <a:endParaRPr lang="zh-CN" altLang="en-US" sz="1200"/>
          </a:p>
          <a:p>
            <a:pPr algn="l"/>
            <a:endParaRPr lang="zh-CN" altLang="en-US" sz="1200"/>
          </a:p>
          <a:p>
            <a:pPr algn="l"/>
            <a:r>
              <a:rPr lang="zh-CN" altLang="en-US" sz="1200"/>
              <a:t>比如：节点</a:t>
            </a:r>
            <a:r>
              <a:rPr lang="en-US" altLang="zh-CN" sz="1200"/>
              <a:t>a</a:t>
            </a:r>
            <a:r>
              <a:rPr lang="zh-CN" altLang="en-US" sz="1200"/>
              <a:t>重启，不可逆高度为</a:t>
            </a:r>
            <a:r>
              <a:rPr lang="en-US" altLang="zh-CN" sz="1200"/>
              <a:t>M</a:t>
            </a:r>
            <a:r>
              <a:rPr lang="zh-CN" altLang="en-US" sz="1200"/>
              <a:t>，其他节点不可逆高度为</a:t>
            </a:r>
            <a:r>
              <a:rPr lang="en-US" altLang="zh-CN" sz="1200"/>
              <a:t>N1&lt;N2&lt;... </a:t>
            </a:r>
            <a:r>
              <a:rPr lang="zh-CN" altLang="en-US" sz="1200"/>
              <a:t>，其中</a:t>
            </a:r>
            <a:r>
              <a:rPr lang="en-US" altLang="zh-CN" sz="1200"/>
              <a:t>N1 &gt; M</a:t>
            </a:r>
            <a:r>
              <a:rPr lang="zh-CN" altLang="en-US" sz="1200"/>
              <a:t>，那么节点</a:t>
            </a:r>
            <a:r>
              <a:rPr lang="en-US" altLang="zh-CN" sz="1200"/>
              <a:t>a</a:t>
            </a:r>
            <a:r>
              <a:rPr lang="zh-CN" altLang="en-US" sz="1200"/>
              <a:t>需要从其他节点同步区块，同步不可逆状态到</a:t>
            </a:r>
            <a:r>
              <a:rPr lang="en-US" altLang="zh-CN" sz="1200"/>
              <a:t>Nx</a:t>
            </a:r>
            <a:r>
              <a:rPr lang="zh-CN" altLang="en-US" sz="1200"/>
              <a:t>，然后进入正常工作状态。 </a:t>
            </a:r>
            <a:endParaRPr lang="zh-CN" altLang="en-US" sz="12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88925" y="620395"/>
            <a:ext cx="5080635" cy="5334635"/>
          </a:xfrm>
          <a:prstGeom prst="rect">
            <a:avLst/>
          </a:prstGeom>
        </p:spPr>
      </p:pic>
      <p:sp>
        <p:nvSpPr>
          <p:cNvPr id="5" name="文本框 4"/>
          <p:cNvSpPr txBox="1"/>
          <p:nvPr/>
        </p:nvSpPr>
        <p:spPr>
          <a:xfrm>
            <a:off x="5354955" y="354965"/>
            <a:ext cx="5944870" cy="1383665"/>
          </a:xfrm>
          <a:prstGeom prst="rect">
            <a:avLst/>
          </a:prstGeom>
          <a:noFill/>
        </p:spPr>
        <p:txBody>
          <a:bodyPr wrap="square" rtlCol="0" anchor="t">
            <a:spAutoFit/>
          </a:bodyPr>
          <a:p>
            <a:r>
              <a:rPr lang="zh-CN" altLang="en-US" sz="1200">
                <a:solidFill>
                  <a:srgbClr val="1D41D5"/>
                </a:solidFill>
              </a:rPr>
              <a:t>Init状态处理逻辑：</a:t>
            </a:r>
            <a:endParaRPr lang="zh-CN" altLang="en-US" sz="1200"/>
          </a:p>
          <a:p>
            <a:r>
              <a:rPr lang="zh-CN" altLang="en-US" sz="1200"/>
              <a:t>1.3s周期检查链接状态，超过2/3节点链接正常，则发起Vote，包含本节点认为接下来的时间应该哪一个节点出块、时间范围、起始高度等信息。</a:t>
            </a:r>
            <a:endParaRPr lang="zh-CN" altLang="en-US" sz="1200"/>
          </a:p>
          <a:p>
            <a:r>
              <a:rPr lang="zh-CN" altLang="en-US" sz="1200"/>
              <a:t>2.如果收到超时消息，则重新检查链接状态。</a:t>
            </a:r>
            <a:endParaRPr lang="zh-CN" altLang="en-US" sz="1200"/>
          </a:p>
          <a:p>
            <a:r>
              <a:rPr lang="en-US" altLang="zh-CN" sz="1200"/>
              <a:t>3.</a:t>
            </a:r>
            <a:r>
              <a:rPr lang="zh-CN" altLang="en-US" sz="1200"/>
              <a:t>如果收到投票消息，则保存，到</a:t>
            </a:r>
            <a:r>
              <a:rPr lang="en-US" altLang="zh-CN" sz="1200"/>
              <a:t>Voting</a:t>
            </a:r>
            <a:r>
              <a:rPr lang="zh-CN" altLang="en-US" sz="1200"/>
              <a:t>状态统计选票。</a:t>
            </a:r>
            <a:endParaRPr lang="zh-CN" altLang="en-US" sz="1200"/>
          </a:p>
          <a:p>
            <a:r>
              <a:rPr lang="en-US" altLang="zh-CN" sz="1200"/>
              <a:t>4</a:t>
            </a:r>
            <a:r>
              <a:rPr lang="zh-CN" altLang="en-US" sz="1200"/>
              <a:t>.如果收到其他消息，则做丢弃处理。</a:t>
            </a:r>
            <a:endParaRPr lang="zh-CN" altLang="en-US" sz="1200"/>
          </a:p>
          <a:p>
            <a:r>
              <a:rPr lang="en-US" altLang="zh-CN" sz="1200"/>
              <a:t>5</a:t>
            </a:r>
            <a:r>
              <a:rPr lang="zh-CN" altLang="en-US" sz="1200"/>
              <a:t>.如果区块未同步，则进行区块同步。</a:t>
            </a:r>
            <a:endParaRPr lang="zh-CN" altLang="en-US" sz="1200"/>
          </a:p>
        </p:txBody>
      </p:sp>
      <p:sp>
        <p:nvSpPr>
          <p:cNvPr id="6" name="文本框 5"/>
          <p:cNvSpPr txBox="1"/>
          <p:nvPr/>
        </p:nvSpPr>
        <p:spPr>
          <a:xfrm>
            <a:off x="5364480" y="1821815"/>
            <a:ext cx="6190615" cy="1198880"/>
          </a:xfrm>
          <a:prstGeom prst="rect">
            <a:avLst/>
          </a:prstGeom>
          <a:noFill/>
        </p:spPr>
        <p:txBody>
          <a:bodyPr wrap="square" rtlCol="0" anchor="t">
            <a:spAutoFit/>
          </a:bodyPr>
          <a:p>
            <a:r>
              <a:rPr lang="zh-CN" altLang="en-US" sz="1200">
                <a:solidFill>
                  <a:srgbClr val="1D41D5"/>
                </a:solidFill>
              </a:rPr>
              <a:t>Voting状态处理逻辑：</a:t>
            </a:r>
            <a:endParaRPr lang="zh-CN" altLang="en-US" sz="1200"/>
          </a:p>
          <a:p>
            <a:r>
              <a:rPr lang="zh-CN" altLang="en-US" sz="1200"/>
              <a:t>1.3s周期检查投票状态，未超过2/3，则切换状态到Init状态。</a:t>
            </a:r>
            <a:endParaRPr lang="zh-CN" altLang="en-US" sz="1200"/>
          </a:p>
          <a:p>
            <a:r>
              <a:rPr lang="zh-CN" altLang="en-US" sz="1200"/>
              <a:t>2.如果收到超时消息，则认为是超时未达成共识，切换到Init状态，重新开始新一轮投票。</a:t>
            </a:r>
            <a:endParaRPr lang="zh-CN" altLang="en-US" sz="1200"/>
          </a:p>
          <a:p>
            <a:r>
              <a:rPr lang="zh-CN" altLang="en-US" sz="1200"/>
              <a:t>3.如果收到投票消息，则判断是否超过2/3，如果超过，则达成共识，切换状态到Voted状态，</a:t>
            </a:r>
            <a:endParaRPr lang="zh-CN" altLang="en-US" sz="1200"/>
          </a:p>
          <a:p>
            <a:r>
              <a:rPr lang="zh-CN" altLang="en-US" sz="1200"/>
              <a:t>对于出块节点设定出块定时器；对于非出块节点设定周期超时定时器；。</a:t>
            </a:r>
            <a:endParaRPr lang="zh-CN" altLang="en-US" sz="1200"/>
          </a:p>
        </p:txBody>
      </p:sp>
      <p:sp>
        <p:nvSpPr>
          <p:cNvPr id="7" name="文本框 6"/>
          <p:cNvSpPr txBox="1"/>
          <p:nvPr/>
        </p:nvSpPr>
        <p:spPr>
          <a:xfrm>
            <a:off x="5354955" y="3108960"/>
            <a:ext cx="6199505" cy="1938020"/>
          </a:xfrm>
          <a:prstGeom prst="rect">
            <a:avLst/>
          </a:prstGeom>
          <a:noFill/>
        </p:spPr>
        <p:txBody>
          <a:bodyPr wrap="square" rtlCol="0" anchor="t">
            <a:spAutoFit/>
          </a:bodyPr>
          <a:p>
            <a:r>
              <a:rPr lang="zh-CN" altLang="en-US" sz="1200">
                <a:solidFill>
                  <a:srgbClr val="1D41D5"/>
                </a:solidFill>
              </a:rPr>
              <a:t>Voted状态处理逻辑：</a:t>
            </a:r>
            <a:endParaRPr lang="zh-CN" altLang="en-US" sz="1200"/>
          </a:p>
          <a:p>
            <a:r>
              <a:rPr lang="zh-CN" altLang="en-US" sz="1200"/>
              <a:t>1.对于出块节点：</a:t>
            </a:r>
            <a:endParaRPr lang="zh-CN" altLang="en-US" sz="1200"/>
          </a:p>
          <a:p>
            <a:r>
              <a:rPr lang="zh-CN" altLang="en-US" sz="1200"/>
              <a:t>1s定时器超时，如果还处在周期内，一个出块循环中尚未出块则出块，已经出块则空转；如果周期结束，则notify周边节点本周期结束，包括结束height，time等信息。</a:t>
            </a:r>
            <a:endParaRPr lang="zh-CN" altLang="en-US" sz="1200"/>
          </a:p>
          <a:p>
            <a:r>
              <a:rPr lang="zh-CN" altLang="en-US" sz="1200"/>
              <a:t>状态切换到Init状态，开始新一个节点的选举。</a:t>
            </a:r>
            <a:endParaRPr lang="zh-CN" altLang="en-US" sz="1200"/>
          </a:p>
          <a:p>
            <a:r>
              <a:rPr lang="zh-CN" altLang="en-US" sz="1200"/>
              <a:t>2.对于非出块节点：</a:t>
            </a:r>
            <a:endParaRPr lang="zh-CN" altLang="en-US" sz="1200"/>
          </a:p>
          <a:p>
            <a:r>
              <a:rPr lang="zh-CN" altLang="en-US" sz="1200"/>
              <a:t>周期定时器超时，则切换状态到</a:t>
            </a:r>
            <a:r>
              <a:rPr lang="en-US" altLang="zh-CN" sz="1200"/>
              <a:t>WaitNotify</a:t>
            </a:r>
            <a:r>
              <a:rPr lang="zh-CN" altLang="en-US" sz="1200"/>
              <a:t>状态，等待出块节点发来的</a:t>
            </a:r>
            <a:r>
              <a:rPr lang="en-US" altLang="zh-CN" sz="1200"/>
              <a:t>notify</a:t>
            </a:r>
            <a:r>
              <a:rPr lang="zh-CN" altLang="en-US" sz="1200"/>
              <a:t>消息，确定不可逆区块</a:t>
            </a:r>
            <a:r>
              <a:rPr lang="zh-CN" altLang="en-US" sz="1200"/>
              <a:t>。</a:t>
            </a:r>
            <a:endParaRPr lang="zh-CN" altLang="en-US" sz="1200"/>
          </a:p>
          <a:p>
            <a:r>
              <a:rPr lang="zh-CN" altLang="en-US" sz="1200"/>
              <a:t>3.如果收到投票消息，则返回本周期的本地票，以帮助新启动节点的状态切换。如果收到notify通知，则缓存等待切换到</a:t>
            </a:r>
            <a:r>
              <a:rPr lang="en-US" altLang="zh-CN" sz="1200"/>
              <a:t>WaitNotify</a:t>
            </a:r>
            <a:r>
              <a:rPr lang="zh-CN" altLang="en-US" sz="1200"/>
              <a:t>状态进行处理。</a:t>
            </a:r>
            <a:endParaRPr lang="zh-CN" altLang="en-US" sz="1200"/>
          </a:p>
        </p:txBody>
      </p:sp>
      <p:sp>
        <p:nvSpPr>
          <p:cNvPr id="8" name="文本框 7"/>
          <p:cNvSpPr txBox="1"/>
          <p:nvPr/>
        </p:nvSpPr>
        <p:spPr>
          <a:xfrm>
            <a:off x="5354955" y="5231130"/>
            <a:ext cx="6190615" cy="829945"/>
          </a:xfrm>
          <a:prstGeom prst="rect">
            <a:avLst/>
          </a:prstGeom>
          <a:noFill/>
        </p:spPr>
        <p:txBody>
          <a:bodyPr wrap="square" rtlCol="0" anchor="t">
            <a:spAutoFit/>
          </a:bodyPr>
          <a:p>
            <a:r>
              <a:rPr lang="en-US" altLang="zh-CN" sz="1200">
                <a:solidFill>
                  <a:srgbClr val="1D41D5"/>
                </a:solidFill>
              </a:rPr>
              <a:t>WaitNotify</a:t>
            </a:r>
            <a:r>
              <a:rPr lang="zh-CN" altLang="en-US" sz="1200">
                <a:solidFill>
                  <a:srgbClr val="1D41D5"/>
                </a:solidFill>
              </a:rPr>
              <a:t>状态处理逻辑：</a:t>
            </a:r>
            <a:endParaRPr lang="zh-CN" altLang="en-US" sz="1200"/>
          </a:p>
          <a:p>
            <a:r>
              <a:rPr lang="zh-CN" altLang="en-US" sz="1200"/>
              <a:t>1.</a:t>
            </a:r>
            <a:r>
              <a:rPr lang="en-US" altLang="zh-CN" sz="1200"/>
              <a:t>2</a:t>
            </a:r>
            <a:r>
              <a:rPr lang="zh-CN" altLang="en-US" sz="1200"/>
              <a:t>s周期检查是否收到</a:t>
            </a:r>
            <a:r>
              <a:rPr lang="en-US" altLang="zh-CN" sz="1200"/>
              <a:t>Notify</a:t>
            </a:r>
            <a:r>
              <a:rPr lang="zh-CN" altLang="en-US" sz="1200"/>
              <a:t>。</a:t>
            </a:r>
            <a:endParaRPr lang="zh-CN" altLang="en-US" sz="1200"/>
          </a:p>
          <a:p>
            <a:r>
              <a:rPr lang="zh-CN" altLang="en-US" sz="1200"/>
              <a:t>如果超时未收到，则进入</a:t>
            </a:r>
            <a:r>
              <a:rPr lang="en-US" altLang="zh-CN" sz="1200"/>
              <a:t>Init</a:t>
            </a:r>
            <a:r>
              <a:rPr lang="zh-CN" altLang="en-US" sz="1200"/>
              <a:t>状态，参与投票。</a:t>
            </a:r>
            <a:endParaRPr lang="zh-CN" altLang="en-US" sz="1200"/>
          </a:p>
          <a:p>
            <a:r>
              <a:rPr lang="zh-CN" altLang="en-US" sz="1200"/>
              <a:t>如果超时前收到，则记录相关结果，标记不可逆高度，并进入</a:t>
            </a:r>
            <a:r>
              <a:rPr lang="en-US" altLang="zh-CN" sz="1200"/>
              <a:t>Init</a:t>
            </a:r>
            <a:r>
              <a:rPr lang="zh-CN" altLang="en-US" sz="1200"/>
              <a:t>状态，参与新一轮投票。</a:t>
            </a:r>
            <a:endParaRPr lang="zh-CN" altLang="en-US" sz="1200"/>
          </a:p>
        </p:txBody>
      </p:sp>
      <p:sp>
        <p:nvSpPr>
          <p:cNvPr id="2" name="文本框 1"/>
          <p:cNvSpPr txBox="1"/>
          <p:nvPr/>
        </p:nvSpPr>
        <p:spPr>
          <a:xfrm>
            <a:off x="-10160" y="-13335"/>
            <a:ext cx="1433195" cy="368300"/>
          </a:xfrm>
          <a:prstGeom prst="rect">
            <a:avLst/>
          </a:prstGeom>
          <a:noFill/>
        </p:spPr>
        <p:txBody>
          <a:bodyPr wrap="none" rtlCol="0">
            <a:spAutoFit/>
          </a:bodyPr>
          <a:p>
            <a:r>
              <a:rPr lang="en-US" altLang="zh-CN"/>
              <a:t>DPos</a:t>
            </a:r>
            <a:r>
              <a:rPr lang="zh-CN" altLang="en-US"/>
              <a:t>状态机</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6350" y="-8255"/>
            <a:ext cx="5069205" cy="368300"/>
          </a:xfrm>
          <a:prstGeom prst="rect">
            <a:avLst/>
          </a:prstGeom>
          <a:solidFill>
            <a:schemeClr val="accent2"/>
          </a:solidFill>
        </p:spPr>
        <p:txBody>
          <a:bodyPr wrap="square" rtlCol="0" anchor="t">
            <a:spAutoFit/>
          </a:bodyPr>
          <a:p>
            <a:r>
              <a:rPr lang="zh-CN" altLang="en-US">
                <a:latin typeface="微软" charset="0"/>
                <a:ea typeface="微软" charset="0"/>
                <a:cs typeface="微软" charset="0"/>
              </a:rPr>
              <a:t>POS：全称Proof of Stake</a:t>
            </a:r>
            <a:r>
              <a:rPr lang="zh-CN" altLang="en-US">
                <a:latin typeface="方正小标宋_GBK" panose="02000000000000000000" charset="-122"/>
                <a:ea typeface="方正小标宋_GBK" panose="02000000000000000000" charset="-122"/>
                <a:cs typeface="微软" charset="0"/>
              </a:rPr>
              <a:t>，</a:t>
            </a:r>
            <a:r>
              <a:rPr lang="zh-CN" altLang="en-US">
                <a:latin typeface="微软" charset="0"/>
                <a:ea typeface="微软" charset="0"/>
                <a:cs typeface="微软" charset="0"/>
              </a:rPr>
              <a:t>股权证明</a:t>
            </a:r>
            <a:endParaRPr lang="zh-CN" altLang="en-US">
              <a:latin typeface="微软" charset="0"/>
              <a:ea typeface="微软" charset="0"/>
              <a:cs typeface="微软" charset="0"/>
            </a:endParaRPr>
          </a:p>
        </p:txBody>
      </p:sp>
      <p:sp>
        <p:nvSpPr>
          <p:cNvPr id="5" name="文本框 4"/>
          <p:cNvSpPr txBox="1"/>
          <p:nvPr/>
        </p:nvSpPr>
        <p:spPr>
          <a:xfrm>
            <a:off x="1308100" y="707390"/>
            <a:ext cx="9166225" cy="5354320"/>
          </a:xfrm>
          <a:prstGeom prst="rect">
            <a:avLst/>
          </a:prstGeom>
          <a:noFill/>
        </p:spPr>
        <p:txBody>
          <a:bodyPr wrap="square" rtlCol="0" anchor="t">
            <a:spAutoFit/>
          </a:bodyPr>
          <a:p>
            <a:r>
              <a:rPr lang="zh-CN" altLang="en-US"/>
              <a:t>权益证明（ Proof of Stake，PoS） ，最早在 2013 年被提出，最早在 Peercoin 系统中被实现，类似现实生活中的股东机制，拥有股份越多的人越容易获取记账权（ 同时越倾向于维护网络的正常工作） 。</a:t>
            </a:r>
            <a:endParaRPr lang="zh-CN" altLang="en-US"/>
          </a:p>
          <a:p>
            <a:endParaRPr lang="zh-CN" altLang="en-US"/>
          </a:p>
          <a:p>
            <a:r>
              <a:rPr lang="zh-CN" altLang="en-US"/>
              <a:t>        典型的过程是通过保证金（ 代币、资产、名声等具备价值属性的物品即可） 来对赌一个合法的块成为新的区块，收益为抵押资本的利息和交易服务费。提供证明的保证金（ 例如通过转账货币记录） 越多，则获得记账权的概率就越大。合法记账者可以获得收益。</a:t>
            </a:r>
            <a:endParaRPr lang="zh-CN" altLang="en-US"/>
          </a:p>
          <a:p>
            <a:endParaRPr lang="zh-CN" altLang="en-US"/>
          </a:p>
          <a:p>
            <a:r>
              <a:rPr lang="zh-CN" altLang="en-US"/>
              <a:t>        PoS 试图解决在 PoW 中大量资源被浪费的缺点，受到了广泛关注。恶意参与者将存在保证金被罚没的风险，即损失经济利益。一般的，对于 PoS 来说，需要掌握超过全网 1/3 的资源，才有可能左右最终的结果。这个也很容易理解，三个人投票，前两人分别支持一方，这时候，第三方的投票将决定最终结果。</a:t>
            </a:r>
            <a:endParaRPr lang="zh-CN" altLang="en-US"/>
          </a:p>
          <a:p>
            <a:endParaRPr lang="zh-CN" altLang="en-US"/>
          </a:p>
          <a:p>
            <a:r>
              <a:rPr lang="zh-CN" altLang="en-US"/>
              <a:t>        在股权证明模式下， 有一个名词叫币龄， 每个币每天产生1币龄， 例如，你持有100个币， 总共持有了30天， 那么， 此时你的币龄就为3000， 这个时候， 如果你发现了一个PoS区块， 你的币龄就会被清空为0。 你每被清空365币龄， 你将会从区块中获得0.05个币的利息（ 可以理解为年利率5%） ， 那么在这个案例中， 利息=3000×5%/365=0.41个币。</a:t>
            </a: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085340" y="735330"/>
            <a:ext cx="7306310" cy="4929505"/>
          </a:xfrm>
          <a:prstGeom prst="rect">
            <a:avLst/>
          </a:prstGeom>
        </p:spPr>
      </p:pic>
      <p:sp>
        <p:nvSpPr>
          <p:cNvPr id="5" name="文本框 4"/>
          <p:cNvSpPr txBox="1"/>
          <p:nvPr/>
        </p:nvSpPr>
        <p:spPr>
          <a:xfrm>
            <a:off x="-10160" y="-13335"/>
            <a:ext cx="2042795" cy="368300"/>
          </a:xfrm>
          <a:prstGeom prst="rect">
            <a:avLst/>
          </a:prstGeom>
          <a:noFill/>
        </p:spPr>
        <p:txBody>
          <a:bodyPr wrap="none" rtlCol="0">
            <a:spAutoFit/>
          </a:bodyPr>
          <a:p>
            <a:r>
              <a:rPr lang="en-US"/>
              <a:t>Solo</a:t>
            </a:r>
            <a:r>
              <a:rPr lang="zh-CN" altLang="en-US"/>
              <a:t>共识处理时序</a:t>
            </a:r>
            <a:endParaRPr lang="zh-CN"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3253105" y="153670"/>
            <a:ext cx="7775575" cy="6551295"/>
          </a:xfrm>
          <a:prstGeom prst="rect">
            <a:avLst/>
          </a:prstGeom>
        </p:spPr>
      </p:pic>
      <p:sp>
        <p:nvSpPr>
          <p:cNvPr id="5" name="文本框 4"/>
          <p:cNvSpPr txBox="1"/>
          <p:nvPr/>
        </p:nvSpPr>
        <p:spPr>
          <a:xfrm>
            <a:off x="-10160" y="-13335"/>
            <a:ext cx="2835910" cy="368300"/>
          </a:xfrm>
          <a:prstGeom prst="rect">
            <a:avLst/>
          </a:prstGeom>
          <a:noFill/>
        </p:spPr>
        <p:txBody>
          <a:bodyPr wrap="none" rtlCol="0">
            <a:spAutoFit/>
          </a:bodyPr>
          <a:p>
            <a:r>
              <a:rPr lang="en-US"/>
              <a:t>Tendermint</a:t>
            </a:r>
            <a:r>
              <a:rPr lang="zh-CN" altLang="en-US"/>
              <a:t>共识处理时序</a:t>
            </a:r>
            <a:endParaRPr lang="zh-CN"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10160" y="-13335"/>
            <a:ext cx="3209290" cy="368300"/>
          </a:xfrm>
          <a:prstGeom prst="rect">
            <a:avLst/>
          </a:prstGeom>
          <a:noFill/>
        </p:spPr>
        <p:txBody>
          <a:bodyPr wrap="none" rtlCol="0">
            <a:spAutoFit/>
          </a:bodyPr>
          <a:p>
            <a:r>
              <a:rPr lang="en-US"/>
              <a:t>Chain33 DPOS</a:t>
            </a:r>
            <a:r>
              <a:rPr lang="zh-CN" altLang="en-US"/>
              <a:t>共识处理时序</a:t>
            </a:r>
            <a:endParaRPr lang="zh-CN" altLang="en-US"/>
          </a:p>
        </p:txBody>
      </p:sp>
      <p:pic>
        <p:nvPicPr>
          <p:cNvPr id="2" name="图片 1"/>
          <p:cNvPicPr>
            <a:picLocks noChangeAspect="1"/>
          </p:cNvPicPr>
          <p:nvPr/>
        </p:nvPicPr>
        <p:blipFill>
          <a:blip r:embed="rId1"/>
          <a:stretch>
            <a:fillRect/>
          </a:stretch>
        </p:blipFill>
        <p:spPr>
          <a:xfrm>
            <a:off x="1784985" y="354965"/>
            <a:ext cx="8324215" cy="62890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922020" y="1073785"/>
            <a:ext cx="10348595" cy="4523105"/>
          </a:xfrm>
          <a:prstGeom prst="rect">
            <a:avLst/>
          </a:prstGeom>
          <a:noFill/>
        </p:spPr>
        <p:txBody>
          <a:bodyPr wrap="square" rtlCol="0" anchor="t">
            <a:spAutoFit/>
          </a:bodyPr>
          <a:p>
            <a:r>
              <a:rPr lang="zh-CN" altLang="en-US" b="1"/>
              <a:t>优点</a:t>
            </a:r>
            <a:r>
              <a:rPr lang="en-US" altLang="zh-CN" b="1"/>
              <a:t>:</a:t>
            </a:r>
            <a:endParaRPr lang="zh-CN" altLang="en-US"/>
          </a:p>
          <a:p>
            <a:endParaRPr lang="zh-CN" altLang="en-US"/>
          </a:p>
          <a:p>
            <a:r>
              <a:rPr lang="zh-CN" altLang="en-US"/>
              <a:t>1.省资源：不需要挖矿，不需要大量耗费电力和能源。</a:t>
            </a:r>
            <a:endParaRPr lang="zh-CN" altLang="en-US"/>
          </a:p>
          <a:p>
            <a:r>
              <a:rPr lang="zh-CN" altLang="en-US"/>
              <a:t>2.更加去中心化：相对于比特币等PoW类型的加密货币，更加去中心化，相比PoW算法的51%算力攻击，PoS需要购买51%的货币，成本更高，没有攻击意义。</a:t>
            </a:r>
            <a:endParaRPr lang="zh-CN" altLang="en-US"/>
          </a:p>
          <a:p>
            <a:r>
              <a:rPr lang="zh-CN" altLang="en-US"/>
              <a:t>3.避免通货紧缩：PoS机制的加密货币按一定的年利率新增货币，可以有效避免紧缩出现，保持基本稳定。</a:t>
            </a:r>
            <a:endParaRPr lang="zh-CN" altLang="en-US"/>
          </a:p>
          <a:p>
            <a:endParaRPr lang="zh-CN" altLang="en-US"/>
          </a:p>
          <a:p>
            <a:r>
              <a:rPr lang="zh-CN" altLang="en-US" b="1"/>
              <a:t>缺点</a:t>
            </a:r>
            <a:r>
              <a:rPr lang="en-US" altLang="zh-CN" b="1"/>
              <a:t>:</a:t>
            </a:r>
            <a:endParaRPr lang="zh-CN" altLang="en-US"/>
          </a:p>
          <a:p>
            <a:endParaRPr lang="zh-CN" altLang="en-US"/>
          </a:p>
          <a:p>
            <a:r>
              <a:rPr lang="zh-CN" altLang="en-US"/>
              <a:t>1.开发者作恶：纯PoS机制的加密货币，只能通过IPO的方式发行，这就导致“少数人”（通常是开发者）获得大量成本极低的加密货币，在利益面前，很难保证他们不会大量抛售。</a:t>
            </a:r>
            <a:endParaRPr lang="zh-CN" altLang="en-US"/>
          </a:p>
          <a:p>
            <a:endParaRPr lang="zh-CN" altLang="en-US"/>
          </a:p>
          <a:p>
            <a:r>
              <a:rPr lang="zh-CN" altLang="en-US"/>
              <a:t>2.信用度低： PoS机制的加密货币，信用基础不够牢固。 为解决这个问题，很多采用PoW+PoS的双重机制，通过PoW挖矿发行加密货币，使用PoS维护网络稳定。或者采用DPoS机制，通过社区选举的方式，增强信任。</a:t>
            </a:r>
            <a:endParaRPr lang="zh-CN" altLang="en-US"/>
          </a:p>
        </p:txBody>
      </p:sp>
      <p:sp>
        <p:nvSpPr>
          <p:cNvPr id="5" name="文本框 4"/>
          <p:cNvSpPr txBox="1"/>
          <p:nvPr/>
        </p:nvSpPr>
        <p:spPr>
          <a:xfrm>
            <a:off x="-3810" y="-8890"/>
            <a:ext cx="1584325" cy="368300"/>
          </a:xfrm>
          <a:prstGeom prst="rect">
            <a:avLst/>
          </a:prstGeom>
          <a:solidFill>
            <a:schemeClr val="accent2"/>
          </a:solidFill>
        </p:spPr>
        <p:txBody>
          <a:bodyPr wrap="none" rtlCol="0" anchor="t">
            <a:spAutoFit/>
          </a:bodyPr>
          <a:p>
            <a:r>
              <a:rPr lang="zh-CN" altLang="en-US">
                <a:sym typeface="+mn-ea"/>
              </a:rPr>
              <a:t>PoS 的优缺点</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3412490" y="2309495"/>
            <a:ext cx="5366385" cy="1325880"/>
          </a:xfrm>
        </p:spPr>
        <p:txBody>
          <a:bodyPr>
            <a:normAutofit fontScale="90000"/>
          </a:bodyPr>
          <a:p>
            <a:pPr algn="ctr"/>
            <a:r>
              <a:rPr lang="en-US" altLang="zh-CN"/>
              <a:t>2.</a:t>
            </a:r>
            <a:r>
              <a:rPr lang="zh-CN" altLang="en-US"/>
              <a:t>传统</a:t>
            </a:r>
            <a:r>
              <a:rPr lang="en-US" altLang="zh-CN"/>
              <a:t>DPOS</a:t>
            </a:r>
            <a:r>
              <a:rPr lang="zh-CN" altLang="en-US"/>
              <a:t>共识机制</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0" y="-8255"/>
            <a:ext cx="1278890" cy="368300"/>
          </a:xfrm>
          <a:prstGeom prst="rect">
            <a:avLst/>
          </a:prstGeom>
          <a:solidFill>
            <a:schemeClr val="accent2"/>
          </a:solidFill>
        </p:spPr>
        <p:txBody>
          <a:bodyPr wrap="none" rtlCol="0" anchor="t">
            <a:spAutoFit/>
          </a:bodyPr>
          <a:p>
            <a:pPr lvl="0" algn="l"/>
            <a:r>
              <a:rPr lang="zh-CN" altLang="en-US">
                <a:sym typeface="+mn-ea"/>
              </a:rPr>
              <a:t>传统DPOS</a:t>
            </a:r>
            <a:endParaRPr lang="zh-CN" altLang="en-US">
              <a:sym typeface="+mn-ea"/>
            </a:endParaRPr>
          </a:p>
        </p:txBody>
      </p:sp>
      <p:sp>
        <p:nvSpPr>
          <p:cNvPr id="5" name="文本框 4"/>
          <p:cNvSpPr txBox="1"/>
          <p:nvPr/>
        </p:nvSpPr>
        <p:spPr>
          <a:xfrm>
            <a:off x="1278890" y="830580"/>
            <a:ext cx="9409430" cy="922020"/>
          </a:xfrm>
          <a:prstGeom prst="rect">
            <a:avLst/>
          </a:prstGeom>
          <a:noFill/>
        </p:spPr>
        <p:txBody>
          <a:bodyPr wrap="square" rtlCol="0" anchor="t">
            <a:spAutoFit/>
          </a:bodyPr>
          <a:p>
            <a:r>
              <a:rPr lang="zh-CN" altLang="en-US"/>
              <a:t>EOS 项目刚刚发布的时候的共识机制是 DPoS(Deligated Proof of Stake，委托股权证明)，类似于 Bitshares 和 Steem，这种共识机制采用随机的见证人出块顺序，出块速度为 3 秒，交易不可逆需要45秒。</a:t>
            </a:r>
            <a:endParaRPr lang="zh-CN" altLang="en-US"/>
          </a:p>
        </p:txBody>
      </p:sp>
      <p:sp>
        <p:nvSpPr>
          <p:cNvPr id="7" name="文本框 6"/>
          <p:cNvSpPr txBox="1"/>
          <p:nvPr/>
        </p:nvSpPr>
        <p:spPr>
          <a:xfrm>
            <a:off x="1278890" y="2142490"/>
            <a:ext cx="9409430" cy="1753235"/>
          </a:xfrm>
          <a:prstGeom prst="rect">
            <a:avLst/>
          </a:prstGeom>
          <a:noFill/>
        </p:spPr>
        <p:txBody>
          <a:bodyPr wrap="square" rtlCol="0" anchor="t">
            <a:spAutoFit/>
          </a:bodyPr>
          <a:p>
            <a:r>
              <a:rPr lang="zh-CN" altLang="en-US">
                <a:sym typeface="+mn-ea"/>
              </a:rPr>
              <a:t>为什么需要 45 秒呢？因为 DPoS 下，见证人生产一个新区块，才表示他对之前的整条区块链进行了确认，表明这个见证人认可目前的整条链。而一个交易要达到不可逆状态，需要 2/3 以上的见证人确认，在 EOS 里就是 14 个见证人。我们假设一个交易被包含在 1000 号区块中，需要其他13个见证人轮流出块至 1013 号区块，这样才能“收集”到14个见证人对此交易的确认（包括生产1000区块的见证人）。2/3 以上的见证人确认的交易，就是不可逆的交易了，这就是 45 秒确认时间的由来。</a:t>
            </a:r>
            <a:endParaRPr lang="zh-CN" altLang="en-US"/>
          </a:p>
        </p:txBody>
      </p:sp>
      <p:sp>
        <p:nvSpPr>
          <p:cNvPr id="8" name="文本框 7"/>
          <p:cNvSpPr txBox="1"/>
          <p:nvPr/>
        </p:nvSpPr>
        <p:spPr>
          <a:xfrm>
            <a:off x="1278890" y="4406900"/>
            <a:ext cx="8968105" cy="1198880"/>
          </a:xfrm>
          <a:prstGeom prst="rect">
            <a:avLst/>
          </a:prstGeom>
          <a:noFill/>
        </p:spPr>
        <p:txBody>
          <a:bodyPr wrap="square" rtlCol="0" anchor="t">
            <a:spAutoFit/>
          </a:bodyPr>
          <a:p>
            <a:r>
              <a:rPr lang="zh-CN" altLang="en-US"/>
              <a:t>算法特点：</a:t>
            </a:r>
            <a:endParaRPr lang="zh-CN" altLang="en-US"/>
          </a:p>
          <a:p>
            <a:r>
              <a:rPr lang="zh-CN" altLang="en-US"/>
              <a:t>第一，随机指定生产者出场顺序；</a:t>
            </a:r>
            <a:endParaRPr lang="zh-CN" altLang="en-US"/>
          </a:p>
          <a:p>
            <a:r>
              <a:rPr lang="zh-CN" altLang="en-US"/>
              <a:t>第二，不按顺序生产的区块无效；</a:t>
            </a:r>
            <a:endParaRPr lang="zh-CN" altLang="en-US"/>
          </a:p>
          <a:p>
            <a:r>
              <a:rPr lang="zh-CN" altLang="en-US"/>
              <a:t>第三，每过一个周期洗牌一次，打乱原有顺序；</a:t>
            </a: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0" y="-8255"/>
            <a:ext cx="1278890" cy="368300"/>
          </a:xfrm>
          <a:prstGeom prst="rect">
            <a:avLst/>
          </a:prstGeom>
          <a:solidFill>
            <a:schemeClr val="accent2"/>
          </a:solidFill>
        </p:spPr>
        <p:txBody>
          <a:bodyPr wrap="none" rtlCol="0" anchor="t">
            <a:spAutoFit/>
          </a:bodyPr>
          <a:p>
            <a:pPr lvl="0" algn="l"/>
            <a:r>
              <a:rPr lang="zh-CN" altLang="en-US">
                <a:sym typeface="+mn-ea"/>
              </a:rPr>
              <a:t>传统DPOS</a:t>
            </a:r>
            <a:endParaRPr lang="zh-CN" altLang="en-US">
              <a:sym typeface="+mn-ea"/>
            </a:endParaRPr>
          </a:p>
        </p:txBody>
      </p:sp>
      <p:sp>
        <p:nvSpPr>
          <p:cNvPr id="5" name="文本框 4"/>
          <p:cNvSpPr txBox="1"/>
          <p:nvPr/>
        </p:nvSpPr>
        <p:spPr>
          <a:xfrm>
            <a:off x="798195" y="1094740"/>
            <a:ext cx="10327005" cy="2306955"/>
          </a:xfrm>
          <a:prstGeom prst="rect">
            <a:avLst/>
          </a:prstGeom>
          <a:noFill/>
        </p:spPr>
        <p:txBody>
          <a:bodyPr wrap="square" rtlCol="0" anchor="t">
            <a:spAutoFit/>
          </a:bodyPr>
          <a:p>
            <a:r>
              <a:rPr lang="zh-CN" altLang="en-US"/>
              <a:t>DPoS是由被社区选举的可信帐户（受托人，得票数排行前101位）来创建区块。为了成为正式受托人，用户要去社区拉票，获得足够多用户的信任。用户根据自己持有的加密货币数量占总量的百分比来投票，选举代表（受托人）代他们做决策。</a:t>
            </a:r>
            <a:endParaRPr lang="zh-CN" altLang="en-US"/>
          </a:p>
          <a:p>
            <a:endParaRPr lang="zh-CN" altLang="en-US"/>
          </a:p>
          <a:p>
            <a:r>
              <a:rPr lang="zh-CN" altLang="en-US"/>
              <a:t>这101个受托人可以理解为101个矿池，而这101个矿池彼此的权利是完全相等的。那些握着加密货币的用户可以随时通过投票更换这些代表（矿池），如果他们提供的算力不稳定，计算机宕机、或者试图利用手中的权力作恶，他们将会立刻被选民们通过投票踢出系统，而后备代表可以随时顶上去。</a:t>
            </a:r>
            <a:endParaRPr lang="zh-CN" altLang="en-US"/>
          </a:p>
          <a:p>
            <a:endParaRPr lang="zh-CN" altLang="en-US"/>
          </a:p>
        </p:txBody>
      </p:sp>
      <p:sp>
        <p:nvSpPr>
          <p:cNvPr id="6" name="文本框 5"/>
          <p:cNvSpPr txBox="1"/>
          <p:nvPr/>
        </p:nvSpPr>
        <p:spPr>
          <a:xfrm>
            <a:off x="798195" y="3632200"/>
            <a:ext cx="2540000" cy="1198880"/>
          </a:xfrm>
          <a:prstGeom prst="rect">
            <a:avLst/>
          </a:prstGeom>
          <a:noFill/>
        </p:spPr>
        <p:txBody>
          <a:bodyPr wrap="square" rtlCol="0" anchor="t">
            <a:spAutoFit/>
          </a:bodyPr>
          <a:p>
            <a:r>
              <a:rPr lang="zh-CN" altLang="en-US"/>
              <a:t>优点：</a:t>
            </a:r>
            <a:endParaRPr lang="zh-CN" altLang="en-US"/>
          </a:p>
          <a:p>
            <a:r>
              <a:rPr lang="en-US" altLang="zh-CN"/>
              <a:t>1.能耗更低。</a:t>
            </a:r>
            <a:endParaRPr lang="en-US" altLang="zh-CN"/>
          </a:p>
          <a:p>
            <a:r>
              <a:rPr lang="en-US" altLang="zh-CN"/>
              <a:t>2.更加去中心化。</a:t>
            </a:r>
            <a:endParaRPr lang="en-US" altLang="zh-CN"/>
          </a:p>
          <a:p>
            <a:r>
              <a:rPr lang="en-US" altLang="zh-CN"/>
              <a:t>3.更快的确认速度。</a:t>
            </a:r>
            <a:endParaRPr lang="en-US" altLang="zh-CN"/>
          </a:p>
        </p:txBody>
      </p:sp>
      <p:sp>
        <p:nvSpPr>
          <p:cNvPr id="7" name="文本框 6"/>
          <p:cNvSpPr txBox="1"/>
          <p:nvPr/>
        </p:nvSpPr>
        <p:spPr>
          <a:xfrm>
            <a:off x="6214745" y="3632200"/>
            <a:ext cx="4683125" cy="1476375"/>
          </a:xfrm>
          <a:prstGeom prst="rect">
            <a:avLst/>
          </a:prstGeom>
          <a:noFill/>
        </p:spPr>
        <p:txBody>
          <a:bodyPr wrap="square" rtlCol="0" anchor="t">
            <a:spAutoFit/>
          </a:bodyPr>
          <a:p>
            <a:r>
              <a:rPr lang="zh-CN" altLang="en-US"/>
              <a:t>缺点：</a:t>
            </a:r>
            <a:endParaRPr lang="zh-CN" altLang="en-US"/>
          </a:p>
          <a:p>
            <a:r>
              <a:rPr lang="en-US" altLang="zh-CN"/>
              <a:t>1.</a:t>
            </a:r>
            <a:r>
              <a:rPr lang="zh-CN" altLang="en-US"/>
              <a:t>持股人</a:t>
            </a:r>
            <a:r>
              <a:rPr lang="en-US" altLang="zh-CN"/>
              <a:t>投票的积极性并不高。</a:t>
            </a:r>
            <a:endParaRPr lang="en-US" altLang="zh-CN"/>
          </a:p>
          <a:p>
            <a:r>
              <a:rPr lang="en-US" altLang="zh-CN"/>
              <a:t>2.对于坏节点的处理存在诸多困难。社区选举不能及时有效的阻止一些破坏节点的出现，给网络造成安全隐患。</a:t>
            </a:r>
            <a:endParaRPr lang="en-US" altLang="zh-CN"/>
          </a:p>
        </p:txBody>
      </p:sp>
      <p:sp>
        <p:nvSpPr>
          <p:cNvPr id="8" name="文本框 7"/>
          <p:cNvSpPr txBox="1"/>
          <p:nvPr/>
        </p:nvSpPr>
        <p:spPr>
          <a:xfrm>
            <a:off x="798195" y="508000"/>
            <a:ext cx="10326370" cy="368300"/>
          </a:xfrm>
          <a:prstGeom prst="rect">
            <a:avLst/>
          </a:prstGeom>
          <a:noFill/>
        </p:spPr>
        <p:txBody>
          <a:bodyPr wrap="square" rtlCol="0" anchor="t">
            <a:spAutoFit/>
          </a:bodyPr>
          <a:p>
            <a:r>
              <a:rPr lang="en-US" altLang="zh-CN"/>
              <a:t>DPoS</a:t>
            </a:r>
            <a:r>
              <a:rPr lang="zh-CN" altLang="en-US"/>
              <a:t>机制类似于董事会。董事会成员数量有限, 由大家选举产生。被选中的董事会成员可以行使权利。</a:t>
            </a:r>
            <a:endParaRPr lang="zh-CN" altLang="en-US"/>
          </a:p>
        </p:txBody>
      </p:sp>
      <p:sp>
        <p:nvSpPr>
          <p:cNvPr id="2" name="文本框 1"/>
          <p:cNvSpPr txBox="1"/>
          <p:nvPr/>
        </p:nvSpPr>
        <p:spPr>
          <a:xfrm>
            <a:off x="4871720" y="71755"/>
            <a:ext cx="1554480" cy="368300"/>
          </a:xfrm>
          <a:prstGeom prst="rect">
            <a:avLst/>
          </a:prstGeom>
          <a:noFill/>
        </p:spPr>
        <p:txBody>
          <a:bodyPr wrap="none" rtlCol="0">
            <a:spAutoFit/>
          </a:bodyPr>
          <a:p>
            <a:r>
              <a:rPr lang="zh-CN" altLang="en-US">
                <a:solidFill>
                  <a:srgbClr val="FF0000"/>
                </a:solidFill>
              </a:rPr>
              <a:t>以比特股为例</a:t>
            </a:r>
            <a:endParaRPr lang="zh-CN" altLang="en-US">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0" y="-8255"/>
            <a:ext cx="2145030" cy="368300"/>
          </a:xfrm>
          <a:prstGeom prst="rect">
            <a:avLst/>
          </a:prstGeom>
          <a:solidFill>
            <a:schemeClr val="accent2"/>
          </a:solidFill>
        </p:spPr>
        <p:txBody>
          <a:bodyPr wrap="none" rtlCol="0" anchor="t">
            <a:spAutoFit/>
          </a:bodyPr>
          <a:p>
            <a:pPr lvl="0" algn="l"/>
            <a:r>
              <a:rPr lang="zh-CN" altLang="en-US">
                <a:sym typeface="+mn-ea"/>
              </a:rPr>
              <a:t>DPoS的伪代码实现</a:t>
            </a:r>
            <a:endParaRPr lang="zh-CN" altLang="en-US">
              <a:sym typeface="+mn-ea"/>
            </a:endParaRPr>
          </a:p>
        </p:txBody>
      </p:sp>
      <p:sp>
        <p:nvSpPr>
          <p:cNvPr id="5" name="文本框 4"/>
          <p:cNvSpPr txBox="1"/>
          <p:nvPr/>
        </p:nvSpPr>
        <p:spPr>
          <a:xfrm>
            <a:off x="1562735" y="1169035"/>
            <a:ext cx="9404350" cy="2861310"/>
          </a:xfrm>
          <a:prstGeom prst="rect">
            <a:avLst/>
          </a:prstGeom>
          <a:noFill/>
        </p:spPr>
        <p:txBody>
          <a:bodyPr wrap="square" rtlCol="0" anchor="t">
            <a:spAutoFit/>
          </a:bodyPr>
          <a:p>
            <a:r>
              <a:rPr lang="zh-CN" altLang="en-US"/>
              <a:t>for round i //分成很多个round，round无限持续</a:t>
            </a:r>
            <a:endParaRPr lang="zh-CN" altLang="en-US"/>
          </a:p>
          <a:p>
            <a:r>
              <a:rPr lang="zh-CN" altLang="en-US"/>
              <a:t>   dlist_i = get N delegates sort by votes //根据投票结果选出得票率最高的N个受托人</a:t>
            </a:r>
            <a:endParaRPr lang="zh-CN" altLang="en-US"/>
          </a:p>
          <a:p>
            <a:r>
              <a:rPr lang="zh-CN" altLang="en-US"/>
              <a:t>   dlist_i = shuffle(dlist_i) //随机改变顺序</a:t>
            </a:r>
            <a:endParaRPr lang="zh-CN" altLang="en-US"/>
          </a:p>
          <a:p>
            <a:r>
              <a:rPr lang="zh-CN" altLang="en-US"/>
              <a:t>   loop //round完了，退出循环</a:t>
            </a:r>
            <a:endParaRPr lang="zh-CN" altLang="en-US"/>
          </a:p>
          <a:p>
            <a:r>
              <a:rPr lang="zh-CN" altLang="en-US"/>
              <a:t>       slot = global_time_offset / block_interval</a:t>
            </a:r>
            <a:endParaRPr lang="zh-CN" altLang="en-US"/>
          </a:p>
          <a:p>
            <a:r>
              <a:rPr lang="zh-CN" altLang="en-US"/>
              <a:t>       pos = slot % N</a:t>
            </a:r>
            <a:endParaRPr lang="zh-CN" altLang="en-US"/>
          </a:p>
          <a:p>
            <a:r>
              <a:rPr lang="zh-CN" altLang="en-US"/>
              <a:t>       if dlist_i[pos] exists in this node //delegate在这个节点</a:t>
            </a:r>
            <a:endParaRPr lang="zh-CN" altLang="en-US"/>
          </a:p>
          <a:p>
            <a:r>
              <a:rPr lang="zh-CN" altLang="en-US"/>
              <a:t>           generateBlock(keypair of dlist_i[pos]) //产生block</a:t>
            </a:r>
            <a:endParaRPr lang="zh-CN" altLang="en-US"/>
          </a:p>
          <a:p>
            <a:r>
              <a:rPr lang="zh-CN" altLang="en-US"/>
              <a:t>       else</a:t>
            </a:r>
            <a:endParaRPr lang="zh-CN" altLang="en-US"/>
          </a:p>
          <a:p>
            <a:r>
              <a:rPr lang="zh-CN" altLang="en-US"/>
              <a:t>           skip</a:t>
            </a:r>
            <a:endParaRPr lang="zh-CN" altLang="en-US"/>
          </a:p>
        </p:txBody>
      </p:sp>
      <p:sp>
        <p:nvSpPr>
          <p:cNvPr id="2" name="文本框 1"/>
          <p:cNvSpPr txBox="1"/>
          <p:nvPr/>
        </p:nvSpPr>
        <p:spPr>
          <a:xfrm>
            <a:off x="1522730" y="4447540"/>
            <a:ext cx="9330055" cy="922020"/>
          </a:xfrm>
          <a:prstGeom prst="rect">
            <a:avLst/>
          </a:prstGeom>
          <a:noFill/>
        </p:spPr>
        <p:txBody>
          <a:bodyPr wrap="square" rtlCol="0" anchor="t">
            <a:spAutoFit/>
          </a:bodyPr>
          <a:p>
            <a:r>
              <a:rPr lang="zh-CN" altLang="en-US"/>
              <a:t>在每一轮循环里，系统会重新统计得票排名。</a:t>
            </a:r>
            <a:endParaRPr lang="zh-CN" altLang="en-US"/>
          </a:p>
          <a:p>
            <a:r>
              <a:rPr lang="zh-CN" altLang="en-US"/>
              <a:t>在选出最高的N个受托人里，系统采用先打乱顺序，然后受托人依此生产区块。</a:t>
            </a:r>
            <a:endParaRPr lang="zh-CN" altLang="en-US"/>
          </a:p>
          <a:p>
            <a:r>
              <a:rPr lang="zh-CN" altLang="en-US"/>
              <a:t>一轮区块生产完毕后进入下一个周期。</a:t>
            </a: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2985770" y="2379345"/>
            <a:ext cx="6219825" cy="1325880"/>
          </a:xfrm>
        </p:spPr>
        <p:txBody>
          <a:bodyPr>
            <a:normAutofit fontScale="90000"/>
          </a:bodyPr>
          <a:p>
            <a:pPr algn="ctr"/>
            <a:r>
              <a:rPr lang="en-US" altLang="zh-CN"/>
              <a:t>3.</a:t>
            </a:r>
            <a:r>
              <a:rPr lang="zh-CN" altLang="en-US"/>
              <a:t>初级</a:t>
            </a:r>
            <a:r>
              <a:rPr lang="en-US" altLang="zh-CN"/>
              <a:t>BFT-DPOS</a:t>
            </a:r>
            <a:r>
              <a:rPr lang="zh-CN" altLang="en-US"/>
              <a:t>共识机制</a:t>
            </a:r>
            <a:endParaRPr lang="zh-CN" altLang="en-US"/>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8500</Words>
  <Application>WPS 演示</Application>
  <PresentationFormat>宽屏</PresentationFormat>
  <Paragraphs>343</Paragraphs>
  <Slides>32</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32</vt:i4>
      </vt:variant>
    </vt:vector>
  </HeadingPairs>
  <TitlesOfParts>
    <vt:vector size="48" baseType="lpstr">
      <vt:lpstr>Arial</vt:lpstr>
      <vt:lpstr>宋体</vt:lpstr>
      <vt:lpstr>Wingdings</vt:lpstr>
      <vt:lpstr>微软</vt:lpstr>
      <vt:lpstr>方正小标宋_GBK</vt:lpstr>
      <vt:lpstr>方正书宋_GBK</vt:lpstr>
      <vt:lpstr>Calibri</vt:lpstr>
      <vt:lpstr>DejaVu Sans</vt:lpstr>
      <vt:lpstr>微软雅黑</vt:lpstr>
      <vt:lpstr>方正黑体_GBK</vt:lpstr>
      <vt:lpstr>宋体</vt:lpstr>
      <vt:lpstr>Arial Unicode MS</vt:lpstr>
      <vt:lpstr>Calibri Light</vt:lpstr>
      <vt:lpstr>Gubbi</vt:lpstr>
      <vt:lpstr>OpenSymbol</vt:lpstr>
      <vt:lpstr>Office 主题</vt:lpstr>
      <vt:lpstr>PowerPoint 演示文稿</vt:lpstr>
      <vt:lpstr>1.POS共识机制</vt:lpstr>
      <vt:lpstr>PowerPoint 演示文稿</vt:lpstr>
      <vt:lpstr>PowerPoint 演示文稿</vt:lpstr>
      <vt:lpstr>2.传统DPOS共识机制</vt:lpstr>
      <vt:lpstr>PowerPoint 演示文稿</vt:lpstr>
      <vt:lpstr>PowerPoint 演示文稿</vt:lpstr>
      <vt:lpstr>PowerPoint 演示文稿</vt:lpstr>
      <vt:lpstr>3.初级BFT-DPOS共识机制</vt:lpstr>
      <vt:lpstr>PowerPoint 演示文稿</vt:lpstr>
      <vt:lpstr>4.EOS的BFT-DPOS共识机制</vt:lpstr>
      <vt:lpstr>PowerPoint 演示文稿</vt:lpstr>
      <vt:lpstr>PowerPoint 演示文稿</vt:lpstr>
      <vt:lpstr>PowerPoint 演示文稿</vt:lpstr>
      <vt:lpstr>5.星云链的DPOS共识机制</vt:lpstr>
      <vt:lpstr>PowerPoint 演示文稿</vt:lpstr>
      <vt:lpstr>PowerPoint 演示文稿</vt:lpstr>
      <vt:lpstr>PowerPoint 演示文稿</vt:lpstr>
      <vt:lpstr>6.Tendermint共识机制</vt:lpstr>
      <vt:lpstr>PowerPoint 演示文稿</vt:lpstr>
      <vt:lpstr>PowerPoint 演示文稿</vt:lpstr>
      <vt:lpstr>PowerPoint 演示文稿</vt:lpstr>
      <vt:lpstr>PowerPoint 演示文稿</vt:lpstr>
      <vt:lpstr>7.基于Tendermint改造的DPOS共识机制</vt:lpstr>
      <vt:lpstr>PowerPoint 演示文稿</vt:lpstr>
      <vt:lpstr>8.Chain33 DPOS共识机制</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wps</dc:creator>
  <cp:lastModifiedBy>user</cp:lastModifiedBy>
  <cp:revision>213</cp:revision>
  <dcterms:created xsi:type="dcterms:W3CDTF">2019-04-17T05:49:05Z</dcterms:created>
  <dcterms:modified xsi:type="dcterms:W3CDTF">2019-04-17T05:49:05Z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2052-10.1.0.6757</vt:lpwstr>
  </property>
</Properties>
</file>